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8" Type="http://schemas.openxmlformats.org/officeDocument/2006/relationships/slide" Target="slides/slide3.xml"/><Relationship Id="rId3" Type="http://schemas.openxmlformats.org/officeDocument/2006/relationships/presProps" Target="presProps.xml"/><Relationship Id="rId21" Type="http://schemas.openxmlformats.org/officeDocument/2006/relationships/customXml" Target="../customXml/item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7" Type="http://schemas.openxmlformats.org/officeDocument/2006/relationships/slide" Target="slides/slide2.xml"/><Relationship Id="rId2" Type="http://schemas.openxmlformats.org/officeDocument/2006/relationships/viewProps" Target="viewProps.xml"/><Relationship Id="rId16" Type="http://schemas.openxmlformats.org/officeDocument/2006/relationships/slide" Target="slides/slide11.xml"/><Relationship Id="rId20" Type="http://schemas.openxmlformats.org/officeDocument/2006/relationships/customXml" Target="../customXml/item1.xml"/><Relationship Id="rId11" Type="http://schemas.openxmlformats.org/officeDocument/2006/relationships/slide" Target="slides/slide6.xml"/><Relationship Id="rId1" Type="http://schemas.openxmlformats.org/officeDocument/2006/relationships/theme" Target="theme/theme2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27dd7764e0e_0_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27dd7764e0e_0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27dd7764e0e_0_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27dd7764e0e_0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7dd7764e0e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27dd7764e0e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27db9939bfa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27db9939bfa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27dd7764e0e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27dd7764e0e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27db9939bf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27db9939bf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27dd7764e0e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27dd7764e0e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27dd7764e0e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27dd7764e0e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27dd7764e0e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27dd7764e0e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27dd7764e0e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27dd7764e0e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7dd7764e0e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27dd7764e0e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7dd7764e0e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27dd7764e0e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27dd7764e0e_0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27dd7764e0e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s://ourwatch.org.uk/sh" TargetMode="External"/><Relationship Id="rId4" Type="http://schemas.openxmlformats.org/officeDocument/2006/relationships/hyperlink" Target="https://ourwatch.org.uk/charter" TargetMode="Externa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png"/><Relationship Id="rId4" Type="http://schemas.openxmlformats.org/officeDocument/2006/relationships/image" Target="../media/image1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hyperlink" Target="https://en.wikipedia.org/wiki/Blackstock_Road" TargetMode="External"/><Relationship Id="rId4" Type="http://schemas.openxmlformats.org/officeDocument/2006/relationships/hyperlink" Target="https://eur02.safelinks.protection.outlook.com/?url=https%3A%2F%2Fwww.facebook.com%2Fevents%2Ffinsbury-park%2Freclaim-the-streets-islington%2F511679942808484%2F&amp;data=04%7C01%7CDarren.Jones%40met.police.uk%7C3ae86a49b7724d29259308d902933e10%7Cf3ee2a7e72354d28ab42617c4c17f0c1%7C0%7C0%7C637543653693299954%7CUnknown%7CTWFpbGZsb3d8eyJWIjoiMC4wLjAwMDAiLCJQIjoiV2luMzIiLCJBTiI6Ik1haWwiLCJXVCI6Mn0%3D%7C1000&amp;sdata=KsybA7erQWYswO27Q7uXjzMSqjShMBJSp3emtAlOR7o%3D&amp;reserved=0" TargetMode="External"/><Relationship Id="rId5" Type="http://schemas.openxmlformats.org/officeDocument/2006/relationships/hyperlink" Target="https://eur02.safelinks.protection.outlook.com/?url=https%3A%2F%2Fwww.islingtongazette.co.uk%2Fnews%2Fcrime-court%2Fpolice-urge-women-to-report-sexual-harassment-in-blackstock-road-1-6479561&amp;data=04%7C01%7CDarren.Jones%40met.police.uk%7C3ae86a49b7724d29259308d902933e10%7Cf3ee2a7e72354d28ab42617c4c17f0c1%7C0%7C0%7C637543653693309941%7CUnknown%7CTWFpbGZsb3d8eyJWIjoiMC4wLjAwMDAiLCJQIjoiV2luMzIiLCJBTiI6Ik1haWwiLCJXVCI6Mn0%3D%7C1000&amp;sdata=Cnv6Q%2Fx9XwHJiqm05v2a2Ui%2FbcsDp%2FdPa9Xj8QyQo%2Bc%3D&amp;reserved=0" TargetMode="External"/><Relationship Id="rId6" Type="http://schemas.openxmlformats.org/officeDocument/2006/relationships/hyperlink" Target="https://eur02.safelinks.protection.outlook.com/?url=https%3A%2F%2Fwww.islingtongazette.co.uk%2Fnews%2Fcrime-court%2Fwomen-suffer-sexual-harassment-in-finsbury-park-street-1-975332&amp;data=04%7C01%7CDarren.Jones%40met.police.uk%7C3ae86a49b7724d29259308d902933e10%7Cf3ee2a7e72354d28ab42617c4c17f0c1%7C0%7C0%7C637543653693319946%7CUnknown%7CTWFpbGZsb3d8eyJWIjoiMC4wLjAwMDAiLCJQIjoiV2luMzIiLCJBTiI6Ik1haWwiLCJXVCI6Mn0%3D%7C1000&amp;sdata=m6NOwpX%2Bb%2BuDTj5lwhH23v92jZuuuHzBuRhIp1embBM%3D&amp;reserved=0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Relationship Id="rId4" Type="http://schemas.openxmlformats.org/officeDocument/2006/relationships/image" Target="../media/image12.png"/><Relationship Id="rId5" Type="http://schemas.openxmlformats.org/officeDocument/2006/relationships/image" Target="../media/image3.png"/><Relationship Id="rId6" Type="http://schemas.openxmlformats.org/officeDocument/2006/relationships/image" Target="../media/image6.png"/><Relationship Id="rId7" Type="http://schemas.openxmlformats.org/officeDocument/2006/relationships/image" Target="../media/image18.png"/><Relationship Id="rId8" Type="http://schemas.openxmlformats.org/officeDocument/2006/relationships/image" Target="../media/image1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14.png"/><Relationship Id="rId7" Type="http://schemas.openxmlformats.org/officeDocument/2006/relationships/image" Target="../media/image17.png"/><Relationship Id="rId8" Type="http://schemas.openxmlformats.org/officeDocument/2006/relationships/image" Target="../media/image1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0" y="478275"/>
            <a:ext cx="8520600" cy="1814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Tackling VAWG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</a:t>
            </a:r>
            <a:r>
              <a:rPr lang="en-GB"/>
              <a:t>n Hackney</a:t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374875"/>
            <a:ext cx="8520600" cy="125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</a:rPr>
              <a:t>Bianca Rembrandt,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</a:rPr>
              <a:t> Community Safety and Principle Enforcement Officer</a:t>
            </a:r>
            <a:r>
              <a:rPr lang="en-GB" sz="6150">
                <a:solidFill>
                  <a:schemeClr val="dk1"/>
                </a:solidFill>
              </a:rPr>
              <a:t>  </a:t>
            </a:r>
            <a:endParaRPr sz="6150">
              <a:solidFill>
                <a:schemeClr val="dk1"/>
              </a:solidFill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52800" y="3779125"/>
            <a:ext cx="2505075" cy="581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1400"/>
              </a:spcBef>
              <a:spcAft>
                <a:spcPts val="14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2500"/>
              <a:t>Tips and Advice</a:t>
            </a:r>
            <a:r>
              <a:rPr lang="en-GB" sz="2500"/>
              <a:t>  -  </a:t>
            </a:r>
            <a:r>
              <a:rPr b="1" lang="en-GB" sz="2500">
                <a:latin typeface="Calibri"/>
                <a:ea typeface="Calibri"/>
                <a:cs typeface="Calibri"/>
                <a:sym typeface="Calibri"/>
              </a:rPr>
              <a:t>ON THE DAY </a:t>
            </a:r>
            <a:endParaRPr sz="4100"/>
          </a:p>
        </p:txBody>
      </p:sp>
      <p:sp>
        <p:nvSpPr>
          <p:cNvPr id="118" name="Google Shape;118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 is best if two people can work together to do the stencilling.  Having two stencil templates means you can do more in a shorter time</a:t>
            </a:r>
            <a:endParaRPr sz="1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6550" lvl="0" marL="4572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AutoNum type="arabicPeriod"/>
            </a:pPr>
            <a:r>
              <a:rPr lang="en-GB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Consider installing stencils in the early hours or late evening before the flow of people on the street increases</a:t>
            </a:r>
            <a:endParaRPr sz="1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65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AutoNum type="arabicPeriod"/>
            </a:pPr>
            <a:r>
              <a:rPr lang="en-GB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Set up the cones or signs to ensure people do not walk on the sign when it is drying</a:t>
            </a:r>
            <a:endParaRPr sz="1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65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AutoNum type="arabicPeriod"/>
            </a:pPr>
            <a:r>
              <a:rPr lang="en-GB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Follow the instructions on the spray paint and spray accordingly </a:t>
            </a:r>
            <a:endParaRPr sz="1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65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AutoNum type="arabicPeriod"/>
            </a:pPr>
            <a:r>
              <a:rPr lang="en-GB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Leave the stencil in place for 3  to 5 minutes before lifting it up. The more air to the stencil the quicker it will dry</a:t>
            </a:r>
            <a:endParaRPr sz="1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6550" lvl="0" marL="457200" rtl="0" algn="l">
              <a:lnSpc>
                <a:spcPct val="100000"/>
              </a:lnSpc>
              <a:spcBef>
                <a:spcPts val="0"/>
              </a:spcBef>
              <a:spcAft>
                <a:spcPts val="1400"/>
              </a:spcAft>
              <a:buClr>
                <a:schemeClr val="dk1"/>
              </a:buClr>
              <a:buSzPts val="1700"/>
              <a:buFont typeface="Calibri"/>
              <a:buAutoNum type="arabicPeriod"/>
            </a:pPr>
            <a:r>
              <a:rPr lang="en-GB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Wait 30 minutes (sometimes less than that) for it to be touch dry. Remember it will take 24 hours for most spray paint to fully cure</a:t>
            </a:r>
            <a:endParaRPr sz="23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1400"/>
              </a:spcBef>
              <a:spcAft>
                <a:spcPts val="14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2500"/>
              <a:t>Tips and Advice</a:t>
            </a:r>
            <a:r>
              <a:rPr lang="en-GB" sz="2500"/>
              <a:t>  -  </a:t>
            </a:r>
            <a:r>
              <a:rPr b="1" lang="en-GB" sz="2500">
                <a:latin typeface="Calibri"/>
                <a:ea typeface="Calibri"/>
                <a:cs typeface="Calibri"/>
                <a:sym typeface="Calibri"/>
              </a:rPr>
              <a:t>WHEN THE STENCIL IS LAID</a:t>
            </a:r>
            <a:endParaRPr sz="4100"/>
          </a:p>
        </p:txBody>
      </p:sp>
      <p:sp>
        <p:nvSpPr>
          <p:cNvPr id="124" name="Google Shape;124;p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92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Calibri"/>
              <a:buAutoNum type="arabicPeriod"/>
            </a:pPr>
            <a:r>
              <a:rPr lang="en-GB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Observe people’s reactions and hand out material directing them to the Neighbourhood Watch pages on street harassment – </a:t>
            </a:r>
            <a:r>
              <a:rPr lang="en-GB" sz="1900" u="sng">
                <a:solidFill>
                  <a:srgbClr val="0563C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ourwatch.org.uk/sh</a:t>
            </a:r>
            <a:r>
              <a:rPr lang="en-GB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and other partnership websites and links</a:t>
            </a: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92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AutoNum type="arabicPeriod"/>
            </a:pPr>
            <a:r>
              <a:rPr lang="en-GB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Take photos and raise awareness of them via social media (tagging Neighbourhood Watch Network) and by contacting the press</a:t>
            </a: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92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Calibri"/>
              <a:buAutoNum type="arabicPeriod"/>
            </a:pPr>
            <a:r>
              <a:rPr lang="en-GB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Approach shop owners and invite them to sign up to the Community Safety Charter - </a:t>
            </a:r>
            <a:r>
              <a:rPr lang="en-GB" sz="1900" u="sng">
                <a:solidFill>
                  <a:srgbClr val="0563C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ourwatch.org.uk/charter</a:t>
            </a:r>
            <a:r>
              <a:rPr lang="en-GB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92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AutoNum type="arabicPeriod"/>
            </a:pPr>
            <a:r>
              <a:rPr lang="en-GB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Store the stencil in a ventilated room until next use</a:t>
            </a:r>
            <a:endParaRPr sz="25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FEEDBACK</a:t>
            </a:r>
            <a:endParaRPr b="1"/>
          </a:p>
        </p:txBody>
      </p:sp>
      <p:sp>
        <p:nvSpPr>
          <p:cNvPr id="130" name="Google Shape;130;p2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AutoNum type="arabicPeriod"/>
            </a:pPr>
            <a:r>
              <a:rPr b="1" lang="en-GB" sz="2500">
                <a:solidFill>
                  <a:schemeClr val="dk1"/>
                </a:solidFill>
              </a:rPr>
              <a:t>Raising awareness and Promotion</a:t>
            </a:r>
            <a:endParaRPr b="1" sz="2500">
              <a:solidFill>
                <a:schemeClr val="dk1"/>
              </a:solidFill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AutoNum type="arabicPeriod"/>
            </a:pPr>
            <a:r>
              <a:rPr b="1" lang="en-GB" sz="2500">
                <a:solidFill>
                  <a:schemeClr val="dk1"/>
                </a:solidFill>
              </a:rPr>
              <a:t>Interaction and engagement with the public</a:t>
            </a:r>
            <a:endParaRPr b="1" sz="2500">
              <a:solidFill>
                <a:schemeClr val="dk1"/>
              </a:solidFill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AutoNum type="arabicPeriod"/>
            </a:pPr>
            <a:r>
              <a:rPr b="1" lang="en-GB" sz="2500">
                <a:solidFill>
                  <a:schemeClr val="dk1"/>
                </a:solidFill>
              </a:rPr>
              <a:t>Sharing and Supporting (you may need to make referrals or reports) </a:t>
            </a:r>
            <a:endParaRPr b="1" sz="2500">
              <a:solidFill>
                <a:schemeClr val="dk1"/>
              </a:solidFill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AutoNum type="arabicPeriod"/>
            </a:pPr>
            <a:r>
              <a:rPr b="1" lang="en-GB" sz="2500">
                <a:solidFill>
                  <a:schemeClr val="dk1"/>
                </a:solidFill>
              </a:rPr>
              <a:t>Sowing a seed</a:t>
            </a:r>
            <a:endParaRPr b="1" sz="2500">
              <a:solidFill>
                <a:schemeClr val="dk1"/>
              </a:solidFill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AutoNum type="arabicPeriod"/>
            </a:pPr>
            <a:r>
              <a:rPr b="1" lang="en-GB" sz="2500">
                <a:solidFill>
                  <a:schemeClr val="dk1"/>
                </a:solidFill>
              </a:rPr>
              <a:t>Starting and having and the conversation…</a:t>
            </a:r>
            <a:endParaRPr b="1" sz="2500">
              <a:solidFill>
                <a:schemeClr val="dk1"/>
              </a:solidFill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AutoNum type="arabicPeriod"/>
            </a:pPr>
            <a:r>
              <a:rPr b="1" lang="en-GB" sz="2500">
                <a:solidFill>
                  <a:schemeClr val="dk1"/>
                </a:solidFill>
              </a:rPr>
              <a:t>Non verbal communication - Thumbs up or smiles </a:t>
            </a:r>
            <a:endParaRPr b="1" sz="2500">
              <a:solidFill>
                <a:schemeClr val="dk1"/>
              </a:solidFill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AutoNum type="arabicPeriod"/>
            </a:pPr>
            <a:r>
              <a:rPr b="1" lang="en-GB" sz="2500">
                <a:solidFill>
                  <a:schemeClr val="dk1"/>
                </a:solidFill>
              </a:rPr>
              <a:t>The Negatives….?</a:t>
            </a:r>
            <a:endParaRPr b="1" sz="25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Inspiration: Hackney Nights - Are you okay - T-Shirts? </a:t>
            </a:r>
            <a:endParaRPr b="1"/>
          </a:p>
        </p:txBody>
      </p:sp>
      <p:sp>
        <p:nvSpPr>
          <p:cNvPr id="136" name="Google Shape;136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37" name="Google Shape;13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6475" y="1252000"/>
            <a:ext cx="4184751" cy="3108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95128" y="1017725"/>
            <a:ext cx="5033872" cy="3577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group of people standing outside a building holding a sign&#10;&#10;Description automatically generated with medium confidence" id="143" name="Google Shape;143;p26"/>
          <p:cNvPicPr preferRelativeResize="0"/>
          <p:nvPr/>
        </p:nvPicPr>
        <p:blipFill rotWithShape="1">
          <a:blip r:embed="rId3">
            <a:alphaModFix/>
          </a:blip>
          <a:srcRect b="10489" l="8737" r="11972" t="14531"/>
          <a:stretch/>
        </p:blipFill>
        <p:spPr>
          <a:xfrm>
            <a:off x="919450" y="60650"/>
            <a:ext cx="7057400" cy="4991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type="title"/>
          </p:nvPr>
        </p:nvSpPr>
        <p:spPr>
          <a:xfrm>
            <a:off x="311700" y="2492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Blackstock road - A history of street based harassment  </a:t>
            </a:r>
            <a:endParaRPr/>
          </a:p>
        </p:txBody>
      </p:sp>
      <p:sp>
        <p:nvSpPr>
          <p:cNvPr id="62" name="Google Shape;62;p14"/>
          <p:cNvSpPr txBox="1"/>
          <p:nvPr>
            <p:ph idx="1" type="body"/>
          </p:nvPr>
        </p:nvSpPr>
        <p:spPr>
          <a:xfrm>
            <a:off x="311700" y="1017725"/>
            <a:ext cx="8520600" cy="355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25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000"/>
              <a:t>Wikipedia entry  -  </a:t>
            </a:r>
            <a:r>
              <a:rPr lang="en-GB" sz="4665" u="sng">
                <a:solidFill>
                  <a:schemeClr val="hlink"/>
                </a:solidFill>
                <a:hlinkClick r:id="rId3"/>
              </a:rPr>
              <a:t>https://en.wikipedia.org/wiki/Blackstock_Road</a:t>
            </a:r>
            <a:r>
              <a:rPr lang="en-GB" sz="4665"/>
              <a:t> </a:t>
            </a:r>
            <a:endParaRPr sz="4665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en-GB" sz="5965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7 March 2020 - Facebook Reclaim the street </a:t>
            </a:r>
            <a:endParaRPr sz="5965">
              <a:solidFill>
                <a:schemeClr val="dk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en-GB" sz="4765" u="sng">
                <a:solidFill>
                  <a:srgbClr val="1155CC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https://www.facebook.com/events/finsbury-park/reclaim-the-streets-islington/511679942808484/</a:t>
            </a:r>
            <a:endParaRPr sz="4765" u="sng">
              <a:solidFill>
                <a:srgbClr val="1155CC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27740"/>
              <a:buFont typeface="Arial"/>
              <a:buNone/>
            </a:pPr>
            <a:r>
              <a:rPr lang="en-GB" sz="3965">
                <a:solidFill>
                  <a:srgbClr val="222222"/>
                </a:solidFill>
                <a:highlight>
                  <a:srgbClr val="FFFFFF"/>
                </a:highlight>
              </a:rPr>
              <a:t> </a:t>
            </a:r>
            <a:endParaRPr sz="3965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en-GB" sz="640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23 January 2020 Islington Gazette - Women urged to report sexual harassment along Blackstock road </a:t>
            </a:r>
            <a:endParaRPr sz="6400">
              <a:solidFill>
                <a:schemeClr val="dk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en-GB" sz="4765" u="sng">
                <a:solidFill>
                  <a:srgbClr val="1155CC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https://www.islingtongazette.co.uk/news/crime-court/police-urge-women-to-report-sexual-harassment-in-blackstock-road-1-6479561</a:t>
            </a:r>
            <a:endParaRPr sz="4765" u="sng">
              <a:solidFill>
                <a:srgbClr val="1155CC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27740"/>
              <a:buFont typeface="Arial"/>
              <a:buNone/>
            </a:pPr>
            <a:r>
              <a:rPr lang="en-GB" sz="3965">
                <a:solidFill>
                  <a:srgbClr val="222222"/>
                </a:solidFill>
                <a:highlight>
                  <a:srgbClr val="FFFFFF"/>
                </a:highlight>
              </a:rPr>
              <a:t> </a:t>
            </a:r>
            <a:endParaRPr sz="3965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en-GB" sz="5965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28 July 2011  Islington Gazette   </a:t>
            </a:r>
            <a:endParaRPr sz="5965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en-GB" sz="5165" u="sng">
                <a:solidFill>
                  <a:srgbClr val="1155CC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https://www.islingtongazette.co.uk/news/crime-court/women-suffer-sexual-harassment-in-finsbury-park-street-1-975332</a:t>
            </a:r>
            <a:endParaRPr sz="5165" u="sng">
              <a:solidFill>
                <a:srgbClr val="1155CC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27740"/>
              <a:buFont typeface="Arial"/>
              <a:buNone/>
            </a:pPr>
            <a:r>
              <a:t/>
            </a:r>
            <a:endParaRPr sz="3965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665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Neighbourhood Watch - Are You okay? Project	</a:t>
            </a:r>
            <a:endParaRPr/>
          </a:p>
        </p:txBody>
      </p:sp>
      <p:sp>
        <p:nvSpPr>
          <p:cNvPr id="68" name="Google Shape;68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dk1"/>
                </a:solidFill>
              </a:rPr>
              <a:t>Partnership working with Neighbourhood Watch</a:t>
            </a:r>
            <a:r>
              <a:rPr lang="en-GB">
                <a:solidFill>
                  <a:schemeClr val="dk1"/>
                </a:solidFill>
              </a:rPr>
              <a:t> - Lynne Troughton Hackney’s Neighbourhood Watch Champion setting up watches.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dk1"/>
                </a:solidFill>
              </a:rPr>
              <a:t>16 Days of Activism to tackle VAWG</a:t>
            </a:r>
            <a:r>
              <a:rPr lang="en-GB">
                <a:solidFill>
                  <a:schemeClr val="dk1"/>
                </a:solidFill>
              </a:rPr>
              <a:t>. I saw the ‘Are you okay?’ street harassment campaign as part of my research into tackling VAWG and thought the messaging was brilliant and so simple. 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-GB">
                <a:solidFill>
                  <a:schemeClr val="dk1"/>
                </a:solidFill>
              </a:rPr>
              <a:t>P</a:t>
            </a:r>
            <a:r>
              <a:rPr b="1" lang="en-GB">
                <a:solidFill>
                  <a:schemeClr val="dk1"/>
                </a:solidFill>
              </a:rPr>
              <a:t>artnership</a:t>
            </a:r>
            <a:r>
              <a:rPr b="1" lang="en-GB">
                <a:solidFill>
                  <a:schemeClr val="dk1"/>
                </a:solidFill>
              </a:rPr>
              <a:t> working</a:t>
            </a:r>
            <a:r>
              <a:rPr lang="en-GB">
                <a:solidFill>
                  <a:schemeClr val="dk1"/>
                </a:solidFill>
              </a:rPr>
              <a:t> is at the heart of community safety so I contacted </a:t>
            </a:r>
            <a:r>
              <a:rPr b="1" lang="en-GB">
                <a:solidFill>
                  <a:schemeClr val="dk1"/>
                </a:solidFill>
              </a:rPr>
              <a:t>Cheryl  Spruce </a:t>
            </a:r>
            <a:r>
              <a:rPr lang="en-GB">
                <a:solidFill>
                  <a:schemeClr val="dk1"/>
                </a:solidFill>
              </a:rPr>
              <a:t> who was promoting the Community Safety Charter which I also promoted in Hackney and she put me in </a:t>
            </a:r>
            <a:r>
              <a:rPr lang="en-GB">
                <a:solidFill>
                  <a:schemeClr val="dk1"/>
                </a:solidFill>
              </a:rPr>
              <a:t>touch</a:t>
            </a:r>
            <a:r>
              <a:rPr lang="en-GB">
                <a:solidFill>
                  <a:schemeClr val="dk1"/>
                </a:solidFill>
              </a:rPr>
              <a:t> with  </a:t>
            </a:r>
            <a:r>
              <a:rPr b="1" lang="en-GB">
                <a:solidFill>
                  <a:schemeClr val="dk1"/>
                </a:solidFill>
              </a:rPr>
              <a:t>Deborah Waller</a:t>
            </a:r>
            <a:r>
              <a:rPr lang="en-GB">
                <a:solidFill>
                  <a:schemeClr val="dk1"/>
                </a:solidFill>
              </a:rPr>
              <a:t>  who led on this project and we talked through how we could promote this in the area with posters and had </a:t>
            </a:r>
            <a:r>
              <a:rPr lang="en-GB">
                <a:solidFill>
                  <a:schemeClr val="dk1"/>
                </a:solidFill>
              </a:rPr>
              <a:t>thought</a:t>
            </a:r>
            <a:r>
              <a:rPr lang="en-GB">
                <a:solidFill>
                  <a:schemeClr val="dk1"/>
                </a:solidFill>
              </a:rPr>
              <a:t> </a:t>
            </a:r>
            <a:r>
              <a:rPr lang="en-GB">
                <a:solidFill>
                  <a:schemeClr val="dk1"/>
                </a:solidFill>
              </a:rPr>
              <a:t>about posters on the lamppost and we created a multi-face poster.   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0975" y="107900"/>
            <a:ext cx="6468500" cy="4892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/>
          <p:nvPr>
            <p:ph type="ctrTitle"/>
          </p:nvPr>
        </p:nvSpPr>
        <p:spPr>
          <a:xfrm>
            <a:off x="198300" y="260100"/>
            <a:ext cx="8520600" cy="970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4900"/>
              <a:t>F</a:t>
            </a:r>
            <a:r>
              <a:rPr b="1" lang="en-GB" sz="4900"/>
              <a:t>loor Stencils </a:t>
            </a:r>
            <a:endParaRPr b="1" sz="8300"/>
          </a:p>
        </p:txBody>
      </p:sp>
      <p:pic>
        <p:nvPicPr>
          <p:cNvPr id="79" name="Google Shape;7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2925" y="1395650"/>
            <a:ext cx="3854724" cy="3595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08450" y="1395651"/>
            <a:ext cx="3854724" cy="35954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3104542" cy="382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95050" y="1703750"/>
            <a:ext cx="2927100" cy="321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37250" y="1388525"/>
            <a:ext cx="2927100" cy="360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9075" y="176150"/>
            <a:ext cx="2102824" cy="234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988076" y="72152"/>
            <a:ext cx="3476274" cy="225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740799" y="176150"/>
            <a:ext cx="2312000" cy="2603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199650"/>
            <a:ext cx="2268050" cy="279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61150" y="2325475"/>
            <a:ext cx="2142450" cy="2636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84399" y="297313"/>
            <a:ext cx="2130550" cy="266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90900" y="71600"/>
            <a:ext cx="2142450" cy="2653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403325" y="71600"/>
            <a:ext cx="2512101" cy="2660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572225" y="2199650"/>
            <a:ext cx="2238601" cy="2755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500"/>
              <a:t>Tips and Advice</a:t>
            </a:r>
            <a:r>
              <a:rPr lang="en-GB" sz="2500"/>
              <a:t>  -  </a:t>
            </a:r>
            <a:r>
              <a:rPr b="1" lang="en-GB" sz="2500">
                <a:latin typeface="Calibri"/>
                <a:ea typeface="Calibri"/>
                <a:cs typeface="Calibri"/>
                <a:sym typeface="Calibri"/>
              </a:rPr>
              <a:t>PLAN AHEAD</a:t>
            </a:r>
            <a:endParaRPr sz="2500"/>
          </a:p>
        </p:txBody>
      </p:sp>
      <p:sp>
        <p:nvSpPr>
          <p:cNvPr id="106" name="Google Shape;106;p20"/>
          <p:cNvSpPr txBox="1"/>
          <p:nvPr>
            <p:ph idx="1" type="body"/>
          </p:nvPr>
        </p:nvSpPr>
        <p:spPr>
          <a:xfrm>
            <a:off x="311700" y="973050"/>
            <a:ext cx="8520600" cy="359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0000" lnSpcReduction="20000"/>
          </a:bodyPr>
          <a:lstStyle/>
          <a:p>
            <a:pPr indent="0" lvl="0" marL="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1756" lvl="0" marL="4572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-GB" sz="254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Seek support from:</a:t>
            </a:r>
            <a:endParaRPr sz="254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1756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●"/>
            </a:pPr>
            <a:r>
              <a:rPr lang="en-GB" sz="254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your local ward councillors</a:t>
            </a:r>
            <a:endParaRPr sz="254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1756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●"/>
            </a:pPr>
            <a:r>
              <a:rPr lang="en-GB" sz="254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Community safety portfolio holder </a:t>
            </a:r>
            <a:endParaRPr sz="254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1756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●"/>
            </a:pPr>
            <a:r>
              <a:rPr lang="en-GB" sz="254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police </a:t>
            </a:r>
            <a:endParaRPr sz="254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1756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-GB" sz="254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Seek approval from Highways (Local authority), Street Cleansing (Local Authority )Transport For London (if applicable), or a private landlord (if applicable)</a:t>
            </a:r>
            <a:endParaRPr sz="254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1756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-GB" sz="254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Decide on how many and the best location to place stencils. Remember to:</a:t>
            </a:r>
            <a:endParaRPr sz="254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1756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●"/>
            </a:pPr>
            <a:r>
              <a:rPr lang="en-GB" sz="254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pick a spot where pavement slabs are even and flat </a:t>
            </a:r>
            <a:endParaRPr sz="254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1756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●"/>
            </a:pPr>
            <a:r>
              <a:rPr lang="en-GB" sz="254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ensure stencils point in both directions so people can read ahead of them as they walk up and down</a:t>
            </a:r>
            <a:endParaRPr sz="254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1756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-GB" sz="254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Purchase items needed such as:</a:t>
            </a:r>
            <a:endParaRPr sz="254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1756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●"/>
            </a:pPr>
            <a:r>
              <a:rPr lang="en-GB" sz="254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stencil –  The recommended size is </a:t>
            </a:r>
            <a:r>
              <a:rPr lang="en-GB" sz="2545">
                <a:solidFill>
                  <a:srgbClr val="222222"/>
                </a:solidFill>
                <a:highlight>
                  <a:srgbClr val="FFFFFF"/>
                </a:highlight>
              </a:rPr>
              <a:t>70x90cm </a:t>
            </a:r>
            <a:endParaRPr sz="2545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-341756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●"/>
            </a:pPr>
            <a:r>
              <a:rPr lang="en-GB" sz="2545">
                <a:solidFill>
                  <a:srgbClr val="222222"/>
                </a:solidFill>
                <a:highlight>
                  <a:srgbClr val="FFFFFF"/>
                </a:highlight>
              </a:rPr>
              <a:t>Stencil material - Aluminium </a:t>
            </a:r>
            <a:endParaRPr sz="2545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Cont….</a:t>
            </a:r>
            <a:endParaRPr/>
          </a:p>
        </p:txBody>
      </p:sp>
      <p:sp>
        <p:nvSpPr>
          <p:cNvPr id="112" name="Google Shape;112;p21"/>
          <p:cNvSpPr txBox="1"/>
          <p:nvPr>
            <p:ph idx="1" type="body"/>
          </p:nvPr>
        </p:nvSpPr>
        <p:spPr>
          <a:xfrm>
            <a:off x="311700" y="1017725"/>
            <a:ext cx="8520600" cy="381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65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Noto Sans Symbols"/>
              <a:buChar char="●"/>
            </a:pPr>
            <a:r>
              <a:rPr lang="en-GB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Spray cans (750ml) – ideally in yellow or teal to match size,  Neighbourhood Watch’s brand. Each can could spray up to 6  stencils.  Approx £4.50 a can.</a:t>
            </a:r>
            <a:endParaRPr sz="1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65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Noto Sans Symbols"/>
              <a:buChar char="●"/>
            </a:pPr>
            <a:r>
              <a:rPr lang="en-GB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high viz jacket – to draw the attention of members of the public and also encourage conversation about violence against women and girls and street-based based harassment</a:t>
            </a:r>
            <a:endParaRPr sz="1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65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Noto Sans Symbols"/>
              <a:buChar char="●"/>
            </a:pPr>
            <a:r>
              <a:rPr lang="en-GB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Protective clothing (PPE) - old clothes, gloves, mask and eye protection</a:t>
            </a:r>
            <a:endParaRPr sz="1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65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Noto Sans Symbols"/>
              <a:buChar char="●"/>
            </a:pPr>
            <a:r>
              <a:rPr lang="en-GB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Small brush pan to sweep the area and remove any debris before spraying.  You may want to ask the street cleaning team to clean an area if it is bad</a:t>
            </a:r>
            <a:endParaRPr sz="1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65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Noto Sans Symbols"/>
              <a:buChar char="●"/>
            </a:pPr>
            <a:r>
              <a:rPr lang="en-GB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Red cones or warning signs to ensure people do not walk on the sign when it is drying</a:t>
            </a:r>
            <a:endParaRPr sz="1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 Plan which day it will be sprayed. Consider the weather and make sure that</a:t>
            </a:r>
            <a:endParaRPr sz="1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65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Noto Sans Symbols"/>
              <a:buChar char="●"/>
            </a:pPr>
            <a:r>
              <a:rPr lang="en-GB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 is not going to rain over a 24-hour period</a:t>
            </a:r>
            <a:endParaRPr sz="1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6550" lvl="1" marL="914400" rtl="0" algn="l">
              <a:lnSpc>
                <a:spcPct val="100000"/>
              </a:lnSpc>
              <a:spcBef>
                <a:spcPts val="0"/>
              </a:spcBef>
              <a:spcAft>
                <a:spcPts val="1400"/>
              </a:spcAft>
              <a:buClr>
                <a:schemeClr val="dk1"/>
              </a:buClr>
              <a:buSzPts val="1700"/>
              <a:buFont typeface="Noto Sans Symbols"/>
              <a:buChar char="●"/>
            </a:pPr>
            <a:r>
              <a:rPr lang="en-GB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there are no or low wind speeds</a:t>
            </a:r>
            <a:endParaRPr sz="19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0D04547551624B846D21AB5BEFB30D" ma:contentTypeVersion="18" ma:contentTypeDescription="Create a new document." ma:contentTypeScope="" ma:versionID="9a1793686768641c2ee7947cd7c819c1">
  <xsd:schema xmlns:xsd="http://www.w3.org/2001/XMLSchema" xmlns:xs="http://www.w3.org/2001/XMLSchema" xmlns:p="http://schemas.microsoft.com/office/2006/metadata/properties" xmlns:ns2="e2b4769b-1392-4857-bf80-02d79cea6f97" xmlns:ns3="e5b2ecf0-566a-428b-ad9c-28fac7176d45" targetNamespace="http://schemas.microsoft.com/office/2006/metadata/properties" ma:root="true" ma:fieldsID="2dac98c54f69c6bccbcd1f9c72e16ae1" ns2:_="" ns3:_="">
    <xsd:import namespace="e2b4769b-1392-4857-bf80-02d79cea6f97"/>
    <xsd:import namespace="e5b2ecf0-566a-428b-ad9c-28fac7176d45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b4769b-1392-4857-bf80-02d79cea6f9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33ef2028-933f-4936-8acc-7fcbc775c2ad}" ma:internalName="TaxCatchAll" ma:showField="CatchAllData" ma:web="e2b4769b-1392-4857-bf80-02d79cea6f9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b2ecf0-566a-428b-ad9c-28fac7176d4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5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cf557935-bc27-486c-858e-925f0b05391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71AF8BD-4AE6-4C6C-AA3C-C177A8294442}"/>
</file>

<file path=customXml/itemProps2.xml><?xml version="1.0" encoding="utf-8"?>
<ds:datastoreItem xmlns:ds="http://schemas.openxmlformats.org/officeDocument/2006/customXml" ds:itemID="{EF29A459-47FF-4982-B15E-8986F21EE184}"/>
</file>