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omments/modernComment_10E_9243D85F.xml" ContentType="application/vnd.ms-powerpoint.comment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omments/modernComment_10F_93BC4AE.xml" ContentType="application/vnd.ms-powerpoint.comments+xml"/>
  <Override PartName="/ppt/comments/modernComment_10C_6ED7C76D.xml" ContentType="application/vnd.ms-powerpoint.comments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notesMasterIdLst>
    <p:notesMasterId r:id="rId13"/>
  </p:notesMasterIdLst>
  <p:sldIdLst>
    <p:sldId id="256" r:id="rId6"/>
    <p:sldId id="270" r:id="rId7"/>
    <p:sldId id="267" r:id="rId8"/>
    <p:sldId id="273" r:id="rId9"/>
    <p:sldId id="271" r:id="rId10"/>
    <p:sldId id="268" r:id="rId11"/>
    <p:sldId id="272" r:id="rId12"/>
  </p:sldIdLst>
  <p:sldSz cx="12192000" cy="6858000"/>
  <p:notesSz cx="7099300" cy="9385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9571251E-0928-18EF-D8AD-3679A952BB2B}" name="Cheryl Spruce" initials="CS" userId="S::cheryl.spruce@ourwatch.org.uk::fe4adcc8-43c3-4eb3-be7b-62a9d1a93303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18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comments/modernComment_10C_6ED7C76D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F9288F38-F2D9-4231-9C9B-58D63456C024}" authorId="{9571251E-0928-18EF-D8AD-3679A952BB2B}" created="2023-01-13T09:30:19.535">
    <pc:sldMkLst xmlns:pc="http://schemas.microsoft.com/office/powerpoint/2013/main/command">
      <pc:docMk/>
      <pc:sldMk cId="4138771464" sldId="257"/>
    </pc:sldMkLst>
    <p188:txBody>
      <a:bodyPr/>
      <a:lstStyle/>
      <a:p>
        <a:r>
          <a:rPr lang="en-US"/>
          <a:t>Increase registered membership in exisiting groups</a:t>
        </a:r>
      </a:p>
    </p188:txBody>
  </p188:cm>
</p188:cmLst>
</file>

<file path=ppt/comments/modernComment_10E_9243D85F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F8DE664D-A28A-4BCF-AC02-07BA04A41433}" authorId="{9571251E-0928-18EF-D8AD-3679A952BB2B}" created="2023-01-13T09:30:19.535">
    <pc:sldMkLst xmlns:pc="http://schemas.microsoft.com/office/powerpoint/2013/main/command">
      <pc:docMk/>
      <pc:sldMk cId="4138771464" sldId="257"/>
    </pc:sldMkLst>
    <p188:txBody>
      <a:bodyPr/>
      <a:lstStyle/>
      <a:p>
        <a:r>
          <a:rPr lang="en-US"/>
          <a:t>Increase registered membership in exisiting groups</a:t>
        </a:r>
      </a:p>
    </p188:txBody>
  </p188:cm>
</p188:cmLst>
</file>

<file path=ppt/comments/modernComment_10F_93BC4AE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FDAE470E-FE98-4787-89D1-6358D1B0F527}" authorId="{9571251E-0928-18EF-D8AD-3679A952BB2B}" created="2023-01-13T09:30:19.535">
    <pc:sldMkLst xmlns:pc="http://schemas.microsoft.com/office/powerpoint/2013/main/command">
      <pc:docMk/>
      <pc:sldMk cId="4138771464" sldId="257"/>
    </pc:sldMkLst>
    <p188:txBody>
      <a:bodyPr/>
      <a:lstStyle/>
      <a:p>
        <a:r>
          <a:rPr lang="en-US"/>
          <a:t>Increase registered membership in exisiting groups</a:t>
        </a:r>
      </a:p>
    </p188:txBody>
  </p188:cm>
</p188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470894"/>
          </a:xfrm>
          <a:prstGeom prst="rect">
            <a:avLst/>
          </a:prstGeom>
        </p:spPr>
        <p:txBody>
          <a:bodyPr vert="horz" lIns="93550" tIns="46774" rIns="93550" bIns="46774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470894"/>
          </a:xfrm>
          <a:prstGeom prst="rect">
            <a:avLst/>
          </a:prstGeom>
        </p:spPr>
        <p:txBody>
          <a:bodyPr vert="horz" lIns="93550" tIns="46774" rIns="93550" bIns="46774" rtlCol="0"/>
          <a:lstStyle>
            <a:lvl1pPr algn="r">
              <a:defRPr sz="1200"/>
            </a:lvl1pPr>
          </a:lstStyle>
          <a:p>
            <a:fld id="{490D7BE0-2DC6-41D2-9F6E-D2A5B93771BE}" type="datetimeFigureOut">
              <a:rPr lang="en-GB" smtClean="0"/>
              <a:t>19/09/2023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6600" y="1174750"/>
            <a:ext cx="5626100" cy="31654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550" tIns="46774" rIns="93550" bIns="46774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516678"/>
            <a:ext cx="5679440" cy="3695461"/>
          </a:xfrm>
          <a:prstGeom prst="rect">
            <a:avLst/>
          </a:prstGeom>
        </p:spPr>
        <p:txBody>
          <a:bodyPr vert="horz" lIns="93550" tIns="46774" rIns="93550" bIns="4677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4408"/>
            <a:ext cx="3076363" cy="470893"/>
          </a:xfrm>
          <a:prstGeom prst="rect">
            <a:avLst/>
          </a:prstGeom>
        </p:spPr>
        <p:txBody>
          <a:bodyPr vert="horz" lIns="93550" tIns="46774" rIns="93550" bIns="46774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8914408"/>
            <a:ext cx="3076363" cy="470893"/>
          </a:xfrm>
          <a:prstGeom prst="rect">
            <a:avLst/>
          </a:prstGeom>
        </p:spPr>
        <p:txBody>
          <a:bodyPr vert="horz" lIns="93550" tIns="46774" rIns="93550" bIns="46774" rtlCol="0" anchor="b"/>
          <a:lstStyle>
            <a:lvl1pPr algn="r">
              <a:defRPr sz="1200"/>
            </a:lvl1pPr>
          </a:lstStyle>
          <a:p>
            <a:fld id="{A447AC67-7D2F-44AE-8919-33A77E137A7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3004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Of these volunteers we have almost 42,000</a:t>
            </a:r>
          </a:p>
          <a:p>
            <a:r>
              <a:rPr lang="en-GB" dirty="0"/>
              <a:t>We are the largest volunteer crime prevention movement in England and Wales with over 2.3m members and 90,000 volunteers</a:t>
            </a:r>
          </a:p>
          <a:p>
            <a:r>
              <a:rPr lang="en-GB" dirty="0"/>
              <a:t>We use Neighbourhood Alert as our prime communication method to our membership which consists of coordinators, members and followers.</a:t>
            </a:r>
          </a:p>
          <a:p>
            <a:r>
              <a:rPr lang="en-GB" dirty="0"/>
              <a:t>Our current reach is </a:t>
            </a:r>
            <a:r>
              <a:rPr lang="en-GB" b="1" dirty="0"/>
              <a:t>775,068</a:t>
            </a:r>
            <a:r>
              <a:rPr lang="en-GB" dirty="0"/>
              <a:t> households on the Alert system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35493">
              <a:defRPr/>
            </a:pPr>
            <a:fld id="{7F9639CA-D079-4E6F-BBAD-189A8464D08F}" type="slidenum">
              <a:rPr lang="en-GB">
                <a:solidFill>
                  <a:prstClr val="black"/>
                </a:solidFill>
                <a:latin typeface="Calibri" panose="020F0502020204030204"/>
              </a:rPr>
              <a:pPr defTabSz="935493">
                <a:defRPr/>
              </a:pPr>
              <a:t>3</a:t>
            </a:fld>
            <a:endParaRPr lang="en-GB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5094322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Of these volunteers we have almost 42,000</a:t>
            </a:r>
          </a:p>
          <a:p>
            <a:r>
              <a:rPr lang="en-GB" dirty="0"/>
              <a:t>We are the largest volunteer crime prevention movement in England and Wales with over 2.3m members and 90,000 volunteers</a:t>
            </a:r>
          </a:p>
          <a:p>
            <a:r>
              <a:rPr lang="en-GB" dirty="0"/>
              <a:t>We use Neighbourhood Alert as our prime communication method to our membership which consists of coordinators, members and followers.</a:t>
            </a:r>
          </a:p>
          <a:p>
            <a:r>
              <a:rPr lang="en-GB" dirty="0"/>
              <a:t>Our current reach is </a:t>
            </a:r>
            <a:r>
              <a:rPr lang="en-GB" b="1" dirty="0"/>
              <a:t>775,068</a:t>
            </a:r>
            <a:r>
              <a:rPr lang="en-GB" dirty="0"/>
              <a:t> households on the Alert system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defTabSz="935493">
              <a:defRPr/>
            </a:pPr>
            <a:fld id="{7F9639CA-D079-4E6F-BBAD-189A8464D08F}" type="slidenum">
              <a:rPr lang="en-GB">
                <a:solidFill>
                  <a:prstClr val="black"/>
                </a:solidFill>
                <a:latin typeface="Calibri" panose="020F0502020204030204"/>
              </a:rPr>
              <a:pPr defTabSz="935493">
                <a:defRPr/>
              </a:pPr>
              <a:t>4</a:t>
            </a:fld>
            <a:endParaRPr lang="en-GB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2917341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C861A8-A193-086D-11FE-8C21958668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BCC2B26-4699-DABC-CB35-36DCA9161F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45338206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90E2DA-253B-C666-04AB-CD85820475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7C4CEF-DBDF-25D7-C406-AAA2D94C8B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4938718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FD67B9E-52F4-F8E0-F830-5FBDB38E58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1836420" cy="562419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2622A6D-034F-7642-579C-2A60E93950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62419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7391207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E88ED6-1C8B-48DE-ABFA-E3B7C570B9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991F83-BC37-49BC-ABD4-4B6871A9AB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7435C5-0C07-4DB2-8FEA-0CB2F923E2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D5E77-0D63-4F0B-8943-62450DDB0F2E}" type="datetimeFigureOut">
              <a:rPr lang="en-GB" smtClean="0"/>
              <a:t>19/09/2023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000260-D01A-436E-A387-B8E7ADCE2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811CCE-A34A-4582-B992-EE92C10109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1DE61-013E-48A3-A1C2-9C6C6C841B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02338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21404-9585-42C8-985D-0A96C7F348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B3D873-A099-4B4C-B067-E596C3C9B4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45AC70-576D-4F79-A4FB-A44598A36A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D5E77-0D63-4F0B-8943-62450DDB0F2E}" type="datetimeFigureOut">
              <a:rPr lang="en-GB" smtClean="0"/>
              <a:t>19/09/2023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69FB81-95A2-4D11-BB79-0B06D875CF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4DCBBC-E9B8-42B9-8150-71F5F1B4D0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1DE61-013E-48A3-A1C2-9C6C6C841B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72525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3605FE-439A-4BD2-8AC9-832E605437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907192-4872-4388-B5F9-2AC60B79DB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2467E1-0E64-4900-8A83-A60FFA3C8E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D5E77-0D63-4F0B-8943-62450DDB0F2E}" type="datetimeFigureOut">
              <a:rPr lang="en-GB" smtClean="0"/>
              <a:t>19/09/2023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3C06B6-2B69-45B2-974F-061A3B5BC6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70BB8D-BFE1-4F19-8522-950587AB25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1DE61-013E-48A3-A1C2-9C6C6C841B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91283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F54098-30FF-4AC5-9512-B3A659BFA1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28FCE4-7B55-43C5-B306-AAFFB740A6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2A9B5FA-D762-471F-9C98-22069978B6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601D8E-CF48-4561-85EE-E9381E6D63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D5E77-0D63-4F0B-8943-62450DDB0F2E}" type="datetimeFigureOut">
              <a:rPr lang="en-GB" smtClean="0"/>
              <a:t>19/09/2023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03B6B62-670A-42B9-A500-36EC33390C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E5647CA-BCDD-4A8A-AEE4-33BB482390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1DE61-013E-48A3-A1C2-9C6C6C841B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741864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5637B8-7D9E-49CB-8D34-2A94423B27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791CD41-61F7-4D84-A1BB-EF9F8A58B0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6BF9F5-FA1D-497C-90ED-90ECFF778D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312EC89-0E7D-42CB-A63A-D6E60652F5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1BBBDA6-4963-4B36-BEE1-CBD0F50A39A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AA4D64D-39C2-4E66-9E57-963232AC15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D5E77-0D63-4F0B-8943-62450DDB0F2E}" type="datetimeFigureOut">
              <a:rPr lang="en-GB" smtClean="0"/>
              <a:t>19/09/2023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E36C666-C215-428A-B2FE-692E95EC35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4F182CC-9BA5-43E9-B304-D534DD66F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1DE61-013E-48A3-A1C2-9C6C6C841B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61557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8AFB5E-12EF-4DD5-837C-8DA40BC65F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5356F09-2318-4D1A-9ECB-B71695D5AE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D5E77-0D63-4F0B-8943-62450DDB0F2E}" type="datetimeFigureOut">
              <a:rPr lang="en-GB" smtClean="0"/>
              <a:t>19/09/2023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B819FCA-E93A-4D93-B681-0F6DAF0DF6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4FDE192-1537-47E2-A5D9-0DF56EDD7B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1DE61-013E-48A3-A1C2-9C6C6C841B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95143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9087B74-0066-42D6-930C-1A93CD9851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D5E77-0D63-4F0B-8943-62450DDB0F2E}" type="datetimeFigureOut">
              <a:rPr lang="en-GB" smtClean="0"/>
              <a:t>19/09/2023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AF535B2-1659-4833-9D66-A7F1299D26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C29E4D-E363-4BAA-AD86-2C1E01C0E1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1DE61-013E-48A3-A1C2-9C6C6C841B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67068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E54049-984B-4055-9C00-E9BD699E0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0575F4-55A6-4A47-B6E1-2308795E1D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A553EC-27A8-4E4A-A3E2-7E4B405FDA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D0CD90-A878-41AF-9E88-67BBE16F1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D5E77-0D63-4F0B-8943-62450DDB0F2E}" type="datetimeFigureOut">
              <a:rPr lang="en-GB" smtClean="0"/>
              <a:t>19/09/2023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95B8E8-0CAC-419A-A822-FFF1D5220F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18D921D-8964-40A5-A548-E5318BB28B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1DE61-013E-48A3-A1C2-9C6C6C841B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32806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2BD3E5-3823-3B95-ABC7-CE8DD0A88F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3137EA-C572-6259-4B8F-B0F59945AF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2775650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AC063D-0E60-42BC-A180-97653D1405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1895163-8A2D-40AA-9FBE-E40964974DC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3E6ED13-71B5-496D-8F4C-44712F18B3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5BDD58-A9E0-4623-9C0C-1540806269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D5E77-0D63-4F0B-8943-62450DDB0F2E}" type="datetimeFigureOut">
              <a:rPr lang="en-GB" smtClean="0"/>
              <a:t>19/09/2023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63F37D-E717-4C1A-96E4-7243EA7F65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D58D49-BF9A-4C80-B4DF-60E9E4685D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1DE61-013E-48A3-A1C2-9C6C6C841B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884566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B97158-CDF8-42EE-966B-6EE4F3C8EA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2C08C9-F503-4A10-B109-7A54A862BD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5B7E64-9D4E-4CA9-A7B1-A12AFF67DE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D5E77-0D63-4F0B-8943-62450DDB0F2E}" type="datetimeFigureOut">
              <a:rPr lang="en-GB" smtClean="0"/>
              <a:t>19/09/2023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A23968-140B-45D5-B63C-A606D385E3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3A17F1B-7DB3-4A1A-9D2A-4CB98A3DC4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1DE61-013E-48A3-A1C2-9C6C6C841B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748129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CD02FF8-8702-42E1-B1B5-8EF0D848CE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FEAF4C1-270D-4B8D-BD71-1B13A6F418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8BC5B4-D4DC-4A79-B1EA-01205AAADF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D5E77-0D63-4F0B-8943-62450DDB0F2E}" type="datetimeFigureOut">
              <a:rPr lang="en-GB" smtClean="0"/>
              <a:t>19/09/2023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68605B-F832-4FE7-B748-E974DED784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8CD85F-F8F8-465E-81A2-2F90BDF6DD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1DE61-013E-48A3-A1C2-9C6C6C841B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8924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4D1FE7-DFC6-2E9B-6B63-E7D5F22A0A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5845E54-DE34-C1B4-831E-7967A206EC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8057181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3C23DD-D0C3-5875-401A-B99F6BD791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A73D51-4009-C50F-1CF0-CB1552D583F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11797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EA8BA9-D6B9-5131-A48C-E13EEF850B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11797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1335533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14E4BD-7896-6BA7-4482-06CB388923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9710102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62EA99-4A84-9208-8112-992F467252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ED82AA-C794-6DBD-B84E-87FC58D51F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49567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BB89C90-EAD0-69FB-7497-05D808E923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0A1EAA9-8784-4009-4C3F-750A73DEDC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495675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80212479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1F8FE0-0CED-F71C-AA1A-35BFED18C7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4298433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068312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6A47FE-BF44-5A6E-5355-77F66DC59A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DF6B66-F24F-4E4B-97B6-73D5266DA7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457201"/>
            <a:ext cx="5263832" cy="54038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9CA1D5D-4CB3-B16A-B287-FAD88E3D4FD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13657748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C292F5-BFE5-A3FB-30A8-6A3E151AA2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076B716-3EBB-7D15-CD9F-B8BE7BDBB6C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5275262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97BDA74-F0E6-B5E2-31CA-6C23CA5B04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5872926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hyperlink" Target="http://www.ourwatch.org.uk/" TargetMode="Externa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Logo, icon, company name&#10;&#10;Description automatically generated">
            <a:extLst>
              <a:ext uri="{FF2B5EF4-FFF2-40B4-BE49-F238E27FC236}">
                <a16:creationId xmlns:a16="http://schemas.microsoft.com/office/drawing/2014/main" id="{9BD87ACB-D7DE-A0E6-5E49-64B267F36F56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alphaModFix amt="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75260" y="-1139190"/>
            <a:ext cx="12542520" cy="12542520"/>
          </a:xfrm>
          <a:prstGeom prst="rect">
            <a:avLst/>
          </a:prstGeom>
        </p:spPr>
      </p:pic>
      <p:pic>
        <p:nvPicPr>
          <p:cNvPr id="9" name="Picture 8" descr="Logo&#10;&#10;Description automatically generated">
            <a:extLst>
              <a:ext uri="{FF2B5EF4-FFF2-40B4-BE49-F238E27FC236}">
                <a16:creationId xmlns:a16="http://schemas.microsoft.com/office/drawing/2014/main" id="{E03DE9CE-8CE1-9DD7-C5A2-E402EFDBACB0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0850" y="136525"/>
            <a:ext cx="1485900" cy="1485900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10C8ADF3-F613-9019-55A4-8ED4B86F93FD}"/>
              </a:ext>
            </a:extLst>
          </p:cNvPr>
          <p:cNvSpPr>
            <a:spLocks noGrp="1" noRot="1" noMove="1" noResize="1" noEditPoints="1" noAdjustHandles="1" noChangeArrowheads="1" noChangeShapeType="1"/>
          </p:cNvSpPr>
          <p:nvPr userDrawn="1"/>
        </p:nvSpPr>
        <p:spPr>
          <a:xfrm>
            <a:off x="0" y="6176962"/>
            <a:ext cx="12192000" cy="68103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8BB77B5-46A8-571F-DDC8-4C9CA14D75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963168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EF87F1-8F51-5C97-6A37-27A0E73DA5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2148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B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609DBBC-D5ED-6561-7D30-895E38E832A2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 userDrawn="1"/>
        </p:nvSpPr>
        <p:spPr>
          <a:xfrm>
            <a:off x="838200" y="6333173"/>
            <a:ext cx="5067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>
                <a:solidFill>
                  <a:schemeClr val="bg1"/>
                </a:solidFill>
              </a:rPr>
              <a:t>MAKING THIS A BETTER PLACE TO LIVE. TOGETHER</a:t>
            </a:r>
            <a:r>
              <a:rPr lang="en-GB" dirty="0">
                <a:solidFill>
                  <a:schemeClr val="bg1"/>
                </a:solidFill>
              </a:rPr>
              <a:t>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581F5DE-EB6B-9A03-79B3-5851D81BAF38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 userDrawn="1"/>
        </p:nvSpPr>
        <p:spPr>
          <a:xfrm>
            <a:off x="10256520" y="6232208"/>
            <a:ext cx="17602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b="1" u="sng" dirty="0">
                <a:solidFill>
                  <a:schemeClr val="tx1">
                    <a:lumMod val="95000"/>
                    <a:lumOff val="5000"/>
                  </a:schemeClr>
                </a:solidFill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ourwatch.org.uk</a:t>
            </a:r>
            <a:endParaRPr lang="en-GB" u="sng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A282D23-11ED-94C8-6F4F-809D67B8836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 userDrawn="1"/>
        </p:nvSpPr>
        <p:spPr>
          <a:xfrm>
            <a:off x="10210800" y="6567965"/>
            <a:ext cx="1760220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GB" sz="1000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CIO No: 1173349</a:t>
            </a:r>
            <a:endParaRPr lang="en-GB" sz="1000" i="1" dirty="0"/>
          </a:p>
        </p:txBody>
      </p:sp>
    </p:spTree>
    <p:extLst>
      <p:ext uri="{BB962C8B-B14F-4D97-AF65-F5344CB8AC3E}">
        <p14:creationId xmlns:p14="http://schemas.microsoft.com/office/powerpoint/2010/main" val="33366729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2403E4B-AED0-485E-B6F2-539D6E499A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4E09A2-AB0D-464D-A82E-22C5DD0045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542BDD-A3CB-4766-BB1F-B16E40798A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1D5E77-0D63-4F0B-8943-62450DDB0F2E}" type="datetimeFigureOut">
              <a:rPr lang="en-GB" smtClean="0"/>
              <a:t>19/09/2023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80F3E3-6C4D-4BE1-B8B8-4F74CFAA92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B031A3-7E1A-4A13-8DB7-4C805C5928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A1DE61-013E-48A3-A1C2-9C6C6C841BE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9694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0E_9243D85F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0F_93BC4AE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microsoft.com/office/2018/10/relationships/comments" Target="../comments/modernComment_10C_6ED7C76D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55762A-9CD6-7771-1078-6F0DC64484E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b="1" dirty="0"/>
              <a:t>Neighbourhood Watch Crime and Community Conference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F39DC9F-09CA-6973-99EE-DC782311375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20</a:t>
            </a:r>
            <a:r>
              <a:rPr lang="en-GB" baseline="30000" dirty="0"/>
              <a:t>th</a:t>
            </a:r>
            <a:r>
              <a:rPr lang="en-GB" dirty="0"/>
              <a:t> September 2023</a:t>
            </a:r>
          </a:p>
          <a:p>
            <a:endParaRPr lang="en-GB" dirty="0"/>
          </a:p>
          <a:p>
            <a:r>
              <a:rPr lang="en-GB" dirty="0"/>
              <a:t>John Hayward-Cripps</a:t>
            </a:r>
          </a:p>
        </p:txBody>
      </p:sp>
    </p:spTree>
    <p:extLst>
      <p:ext uri="{BB962C8B-B14F-4D97-AF65-F5344CB8AC3E}">
        <p14:creationId xmlns:p14="http://schemas.microsoft.com/office/powerpoint/2010/main" val="263587555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26FC3A-5E53-F1FE-F727-57A7131A8A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+mn-lt"/>
              </a:rPr>
              <a:t>5-YEAR STRATEGY (2020 – 2025)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4EFE97-933F-440D-700D-614FD29B2B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1296"/>
            <a:ext cx="10515600" cy="4619143"/>
          </a:xfrm>
        </p:spPr>
        <p:txBody>
          <a:bodyPr>
            <a:norm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authoritative voice on community-based crime prevention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Everyone will know about Neighbourhood Watch and will be able to access the advice and support they need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The most popular gateway for citizens to engage in their locality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We will provide the first step for neighbours to connect with each other to offer support with other Community partners</a:t>
            </a:r>
          </a:p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 recognised contributor to community health and wellbeing</a:t>
            </a:r>
          </a:p>
          <a:p>
            <a:pPr marL="685800" marR="0" lvl="1" indent="-22860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GB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We will be known for positive impact on crime and fear of crime as well as Community cohesion and Reducing loneliness and isolation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5391983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extLst>
    <p:ext uri="{6950BFC3-D8DA-4A85-94F7-54DA5524770B}">
      <p188:commentRel xmlns:p188="http://schemas.microsoft.com/office/powerpoint/2018/8/main" r:id="rId2"/>
    </p:ext>
  </p:extLs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0732FEA0-B3DE-4149-B28D-A173667ABCFF}"/>
              </a:ext>
            </a:extLst>
          </p:cNvPr>
          <p:cNvSpPr txBox="1"/>
          <p:nvPr/>
        </p:nvSpPr>
        <p:spPr>
          <a:xfrm>
            <a:off x="648070" y="1703997"/>
            <a:ext cx="9827580" cy="32306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Over 2.3M household supporters</a:t>
            </a:r>
            <a:endParaRPr lang="en-US" sz="32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Over 90K coordinators/volunteers</a:t>
            </a:r>
            <a:r>
              <a:rPr lang="en-US" sz="3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, 60K active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Over 1M on the Neighbourhood watch Alert database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lang="en-US" sz="3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50% of membership is under 50 years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1.3M visits our website last year - 4X more Young People</a:t>
            </a: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EC3A6DB-2B83-9911-69F0-A48D4596E4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9221" y="63284"/>
            <a:ext cx="10515600" cy="1325563"/>
          </a:xfrm>
        </p:spPr>
        <p:txBody>
          <a:bodyPr/>
          <a:lstStyle/>
          <a:p>
            <a:r>
              <a:rPr kumimoji="0" lang="en-GB" sz="4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cs typeface="Calibri" panose="020F0502020204030204" pitchFamily="34" charset="0"/>
              </a:rPr>
              <a:t>Neighbourhood</a:t>
            </a:r>
            <a:r>
              <a:rPr kumimoji="0" lang="en-GB" sz="4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n-lt"/>
                <a:ea typeface="+mj-ea"/>
                <a:cs typeface="+mj-cs"/>
              </a:rPr>
              <a:t> Watch as a movement</a:t>
            </a:r>
            <a:r>
              <a:rPr kumimoji="0" lang="en-GB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+mn-lt"/>
                <a:ea typeface="+mj-ea"/>
                <a:cs typeface="+mj-cs"/>
              </a:rPr>
              <a:t> </a:t>
            </a:r>
            <a:r>
              <a:rPr kumimoji="0" lang="en-GB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&amp; W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643256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0732FEA0-B3DE-4149-B28D-A173667ABCFF}"/>
              </a:ext>
            </a:extLst>
          </p:cNvPr>
          <p:cNvSpPr txBox="1"/>
          <p:nvPr/>
        </p:nvSpPr>
        <p:spPr>
          <a:xfrm>
            <a:off x="630315" y="1571215"/>
            <a:ext cx="9827580" cy="32306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Cyberhood Watch Ambassadors - Avast  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3K signed up to Community Safety Charter - </a:t>
            </a:r>
            <a:r>
              <a:rPr lang="en-US" sz="3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ERA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Protect your Password – nearly 200K people online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lang="en-US" sz="3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Are you OK? Campaign</a:t>
            </a:r>
          </a:p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Bystander Training with Suzi Lamplugh Trust</a:t>
            </a:r>
          </a:p>
          <a:p>
            <a:pPr marL="342900" marR="0" lvl="0" indent="-3429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Symbol" panose="05050102010706020507" pitchFamily="18" charset="2"/>
              <a:buChar char=""/>
              <a:tabLst/>
              <a:defRPr/>
            </a:pPr>
            <a:r>
              <a:rPr lang="en-US" sz="32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Better Place to Live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EC3A6DB-2B83-9911-69F0-A48D4596E4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9221" y="63284"/>
            <a:ext cx="10515600" cy="1325563"/>
          </a:xfrm>
        </p:spPr>
        <p:txBody>
          <a:bodyPr/>
          <a:lstStyle/>
          <a:p>
            <a:r>
              <a:rPr kumimoji="0" lang="en-GB" sz="4400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Neighbourhood Watch </a:t>
            </a:r>
            <a:r>
              <a:rPr lang="en-GB" b="1" dirty="0">
                <a:latin typeface="Calibri" panose="020F0502020204030204" pitchFamily="34" charset="0"/>
                <a:cs typeface="Calibri" panose="020F0502020204030204" pitchFamily="34" charset="0"/>
              </a:rPr>
              <a:t>campaigns</a:t>
            </a:r>
            <a:r>
              <a:rPr kumimoji="0" lang="en-GB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kumimoji="0" lang="en-GB" sz="4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&amp; W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1429360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26FC3A-5E53-F1FE-F727-57A7131A8A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+mn-lt"/>
              </a:rPr>
              <a:t>2023 Developments and Projects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4EFE97-933F-440D-700D-614FD29B2B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49751"/>
          </a:xfrm>
        </p:spPr>
        <p:txBody>
          <a:bodyPr>
            <a:normAutofit/>
          </a:bodyPr>
          <a:lstStyle/>
          <a:p>
            <a:r>
              <a:rPr lang="en-GB" sz="3200" dirty="0"/>
              <a:t>Young People Work including Student Watch</a:t>
            </a:r>
          </a:p>
          <a:p>
            <a:r>
              <a:rPr lang="en-GB" sz="3200" dirty="0"/>
              <a:t>Today Logo and Perception Change work</a:t>
            </a:r>
          </a:p>
          <a:p>
            <a:r>
              <a:rPr lang="en-GB" sz="3200" dirty="0"/>
              <a:t>Volunteer Hub, Webinars and Training</a:t>
            </a:r>
          </a:p>
          <a:p>
            <a:r>
              <a:rPr lang="en-GB" sz="3200" dirty="0"/>
              <a:t>Devon &amp; Cornwall and Leicestershire PCC funded projects</a:t>
            </a:r>
          </a:p>
          <a:p>
            <a:r>
              <a:rPr lang="en-GB" sz="3200" dirty="0"/>
              <a:t>Regional Staff bids</a:t>
            </a:r>
          </a:p>
          <a:p>
            <a:r>
              <a:rPr lang="en-GB" sz="3200" dirty="0"/>
              <a:t>Re-invigoration in areas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91191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extLst>
    <p:ext uri="{6950BFC3-D8DA-4A85-94F7-54DA5524770B}">
      <p188:commentRel xmlns:p188="http://schemas.microsoft.com/office/powerpoint/2018/8/main" r:id="rId2"/>
    </p:ext>
  </p:extLs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26FC3A-5E53-F1FE-F727-57A7131A8A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+mn-lt"/>
              </a:rPr>
              <a:t>Overview moving forward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4EFE97-933F-440D-700D-614FD29B2B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1296"/>
            <a:ext cx="10515600" cy="4619143"/>
          </a:xfrm>
        </p:spPr>
        <p:txBody>
          <a:bodyPr>
            <a:normAutofit/>
          </a:bodyPr>
          <a:lstStyle/>
          <a:p>
            <a:r>
              <a:rPr lang="en-GB" dirty="0"/>
              <a:t>Reviewed Strategy at end 2022 with Board, Volunteers and Staff</a:t>
            </a:r>
          </a:p>
          <a:p>
            <a:r>
              <a:rPr lang="en-GB" dirty="0"/>
              <a:t>Feedback is very positive about direction and quality of support</a:t>
            </a:r>
          </a:p>
          <a:p>
            <a:r>
              <a:rPr lang="en-GB" dirty="0"/>
              <a:t>Concern is about too much work and number of campaigns</a:t>
            </a:r>
          </a:p>
          <a:p>
            <a:r>
              <a:rPr lang="en-GB" dirty="0"/>
              <a:t>Focus on ASB and community crimes</a:t>
            </a:r>
          </a:p>
          <a:p>
            <a:r>
              <a:rPr lang="en-GB" dirty="0"/>
              <a:t>2023 Survey with 20K responses</a:t>
            </a:r>
          </a:p>
          <a:p>
            <a:pPr lvl="1"/>
            <a:r>
              <a:rPr lang="en-GB" dirty="0"/>
              <a:t>41% of public feel safer with a visible Neighbourhood Watch presence</a:t>
            </a:r>
          </a:p>
          <a:p>
            <a:pPr lvl="1"/>
            <a:r>
              <a:rPr lang="en-GB" dirty="0"/>
              <a:t>1/3 of people would join NW if asked</a:t>
            </a:r>
          </a:p>
          <a:p>
            <a:pPr lvl="1"/>
            <a:r>
              <a:rPr lang="en-GB" dirty="0"/>
              <a:t>Neighbourhood Watch members feel safer personally and more connected to their community than the general public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963505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extLst>
    <p:ext uri="{6950BFC3-D8DA-4A85-94F7-54DA5524770B}">
      <p188:commentRel xmlns:p188="http://schemas.microsoft.com/office/powerpoint/2018/8/main" r:id="rId2"/>
    </p:ext>
  </p:extLs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EB175B-555B-336E-60EC-AA9317E924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>
                <a:latin typeface="+mn-lt"/>
              </a:rPr>
              <a:t>Together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D17F2B-BD7E-B37E-B417-F66D9D0C89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35837"/>
            <a:ext cx="10515600" cy="4504601"/>
          </a:xfrm>
        </p:spPr>
        <p:txBody>
          <a:bodyPr>
            <a:normAutofit fontScale="92500" lnSpcReduction="20000"/>
          </a:bodyPr>
          <a:lstStyle/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Volunteers are the</a:t>
            </a: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heart of NW with fantastic support from sponsors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Volunteers – amazing, time, effort, many years!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Our job to support, represent nationally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Difference across E &amp; W – not always agree – same focus and aims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Modernise – high crime, all communities – different NW in different places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Our communities, neighbours, where we live unites us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all wanting to be connected and feel safe from crime</a:t>
            </a:r>
            <a:endParaRPr lang="en-GB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NW small part - Work together – bright and important future</a:t>
            </a:r>
          </a:p>
          <a:p>
            <a:pPr marL="342900" lvl="0" indent="-342900">
              <a:lnSpc>
                <a:spcPct val="107000"/>
              </a:lnSpc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GB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Making </a:t>
            </a:r>
            <a:r>
              <a:rPr lang="en-GB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all our places</a:t>
            </a:r>
            <a:r>
              <a:rPr lang="en-GB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 better place to live - together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4988485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ysClr val="window" lastClr="FFFFFF"/>
      </a:lt1>
      <a:dk2>
        <a:srgbClr val="44546A"/>
      </a:dk2>
      <a:lt2>
        <a:srgbClr val="E7E6E6"/>
      </a:lt2>
      <a:accent1>
        <a:srgbClr val="00A1A1"/>
      </a:accent1>
      <a:accent2>
        <a:srgbClr val="FFE700"/>
      </a:accent2>
      <a:accent3>
        <a:srgbClr val="C4C4C4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Subtle Solids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C68AEF84-4D33-4458-A068-1A8D40DCCDA9}" vid="{211DA8BF-3437-49C8-AE1B-F077A425FB97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NW 40th Anniversary Powerpoint Template  -  Read-Only" id="{4CA6C198-CD5B-4D2B-A05D-D5291D7B46DF}" vid="{BA8C20D4-985B-474D-8F1B-C90F3AC1D9F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e5b2ecf0-566a-428b-ad9c-28fac7176d45">
      <Terms xmlns="http://schemas.microsoft.com/office/infopath/2007/PartnerControls"/>
    </lcf76f155ced4ddcb4097134ff3c332f>
    <TaxCatchAll xmlns="e2b4769b-1392-4857-bf80-02d79cea6f97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C0D04547551624B846D21AB5BEFB30D" ma:contentTypeVersion="18" ma:contentTypeDescription="Create a new document." ma:contentTypeScope="" ma:versionID="9a1793686768641c2ee7947cd7c819c1">
  <xsd:schema xmlns:xsd="http://www.w3.org/2001/XMLSchema" xmlns:xs="http://www.w3.org/2001/XMLSchema" xmlns:p="http://schemas.microsoft.com/office/2006/metadata/properties" xmlns:ns2="e2b4769b-1392-4857-bf80-02d79cea6f97" xmlns:ns3="e5b2ecf0-566a-428b-ad9c-28fac7176d45" targetNamespace="http://schemas.microsoft.com/office/2006/metadata/properties" ma:root="true" ma:fieldsID="2dac98c54f69c6bccbcd1f9c72e16ae1" ns2:_="" ns3:_="">
    <xsd:import namespace="e2b4769b-1392-4857-bf80-02d79cea6f97"/>
    <xsd:import namespace="e5b2ecf0-566a-428b-ad9c-28fac7176d4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ingHintHash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b4769b-1392-4857-bf80-02d79cea6f9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Sharing Hint Hash" ma:internalName="SharingHintHash" ma:readOnly="true">
      <xsd:simpleType>
        <xsd:restriction base="dms:Text"/>
      </xsd:simpleType>
    </xsd:element>
    <xsd:element name="SharedWithDetails" ma:index="1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33ef2028-933f-4936-8acc-7fcbc775c2ad}" ma:internalName="TaxCatchAll" ma:showField="CatchAllData" ma:web="e2b4769b-1392-4857-bf80-02d79cea6f9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5b2ecf0-566a-428b-ad9c-28fac7176d4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5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cf557935-bc27-486c-858e-925f0b05391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5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92D031B-EA53-44BC-A625-4F48DF6598EC}">
  <ds:schemaRefs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www.w3.org/XML/1998/namespace"/>
    <ds:schemaRef ds:uri="http://purl.org/dc/dcmitype/"/>
    <ds:schemaRef ds:uri="e5b2ecf0-566a-428b-ad9c-28fac7176d45"/>
    <ds:schemaRef ds:uri="e2b4769b-1392-4857-bf80-02d79cea6f97"/>
    <ds:schemaRef ds:uri="http://schemas.microsoft.com/office/infopath/2007/PartnerControls"/>
    <ds:schemaRef ds:uri="http://schemas.openxmlformats.org/package/2006/metadata/core-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DC84925D-EE55-4B6B-8D75-5AA763F52A61}"/>
</file>

<file path=customXml/itemProps3.xml><?xml version="1.0" encoding="utf-8"?>
<ds:datastoreItem xmlns:ds="http://schemas.openxmlformats.org/officeDocument/2006/customXml" ds:itemID="{18657DC7-635A-4D05-BBB5-197CD0D2CFEB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Neighbourhood Watch Powerpoint Template 2023.pptx</Template>
  <TotalTime>0</TotalTime>
  <Words>526</Words>
  <Application>Microsoft Office PowerPoint</Application>
  <PresentationFormat>Widescreen</PresentationFormat>
  <Paragraphs>60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Symbol</vt:lpstr>
      <vt:lpstr>Office Theme</vt:lpstr>
      <vt:lpstr>1_Office Theme</vt:lpstr>
      <vt:lpstr>Neighbourhood Watch Crime and Community Conference</vt:lpstr>
      <vt:lpstr>5-YEAR STRATEGY (2020 – 2025)</vt:lpstr>
      <vt:lpstr>Neighbourhood Watch as a movement &amp; W</vt:lpstr>
      <vt:lpstr>Neighbourhood Watch campaigns &amp; W</vt:lpstr>
      <vt:lpstr>2023 Developments and Projects</vt:lpstr>
      <vt:lpstr>Overview moving forward</vt:lpstr>
      <vt:lpstr>Together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BETTER PLACE TO LIVE</dc:title>
  <dc:creator>Deborah Waller</dc:creator>
  <cp:lastModifiedBy>John Hayward-Cripps</cp:lastModifiedBy>
  <cp:revision>9</cp:revision>
  <cp:lastPrinted>2023-09-19T09:35:15Z</cp:lastPrinted>
  <dcterms:created xsi:type="dcterms:W3CDTF">2023-01-12T15:32:28Z</dcterms:created>
  <dcterms:modified xsi:type="dcterms:W3CDTF">2023-09-19T09:42:06Z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0x010100FC0D04547551624B846D21AB5BEFB30D</vt:lpwstr>
  </property>
  <property fmtid="{D5CDD505-2E9C-101B-9397-08002B2CF9AE}" pid="3" name="MediaServiceImageTags">
    <vt:lpwstr/>
  </property>
</Properties>
</file>