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3"/>
  </p:notesMasterIdLst>
  <p:sldIdLst>
    <p:sldId id="256" r:id="rId6"/>
    <p:sldId id="267" r:id="rId7"/>
    <p:sldId id="270" r:id="rId8"/>
    <p:sldId id="273" r:id="rId9"/>
    <p:sldId id="271" r:id="rId10"/>
    <p:sldId id="268" r:id="rId11"/>
    <p:sldId id="274" r:id="rId12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571251E-0928-18EF-D8AD-3679A952BB2B}" name="Cheryl Spruce" initials="CS" userId="S::cheryl.spruce@ourwatch.org.uk::fe4adcc8-43c3-4eb3-be7b-62a9d1a9330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B9C8E8-7561-46F5-A533-1771D0BD216F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8943B50-6ACB-493F-9925-D909481F58A2}">
      <dgm:prSet/>
      <dgm:spPr/>
      <dgm:t>
        <a:bodyPr/>
        <a:lstStyle/>
        <a:p>
          <a:r>
            <a:rPr lang="en-GB" b="0" i="0" baseline="0"/>
            <a:t>The authoritative voice on community-based crime prevention</a:t>
          </a:r>
          <a:endParaRPr lang="en-US"/>
        </a:p>
      </dgm:t>
    </dgm:pt>
    <dgm:pt modelId="{A9B92A92-4653-43EB-BEBB-039D40CDC67F}" type="parTrans" cxnId="{4AD0210C-6DE9-443E-ACF5-02DA019FFC58}">
      <dgm:prSet/>
      <dgm:spPr/>
      <dgm:t>
        <a:bodyPr/>
        <a:lstStyle/>
        <a:p>
          <a:endParaRPr lang="en-US"/>
        </a:p>
      </dgm:t>
    </dgm:pt>
    <dgm:pt modelId="{9E5C4013-CEB0-4D5B-8B72-12A8B8D1877B}" type="sibTrans" cxnId="{4AD0210C-6DE9-443E-ACF5-02DA019FFC58}">
      <dgm:prSet/>
      <dgm:spPr/>
      <dgm:t>
        <a:bodyPr/>
        <a:lstStyle/>
        <a:p>
          <a:endParaRPr lang="en-US"/>
        </a:p>
      </dgm:t>
    </dgm:pt>
    <dgm:pt modelId="{FBB332C6-C4B4-49E5-AF67-5A36A290FB82}">
      <dgm:prSet/>
      <dgm:spPr/>
      <dgm:t>
        <a:bodyPr/>
        <a:lstStyle/>
        <a:p>
          <a:r>
            <a:rPr lang="en-GB" b="0" i="0" baseline="0" dirty="0"/>
            <a:t>Everyone will know about Neighbourhood Watch and will be able to access the advice and support they need</a:t>
          </a:r>
          <a:endParaRPr lang="en-US" dirty="0"/>
        </a:p>
      </dgm:t>
    </dgm:pt>
    <dgm:pt modelId="{AC1A4E91-1818-4F8F-B403-BFF224A11B9A}" type="parTrans" cxnId="{09868CFB-CDE7-477D-A6CC-A900E17A5D44}">
      <dgm:prSet/>
      <dgm:spPr/>
      <dgm:t>
        <a:bodyPr/>
        <a:lstStyle/>
        <a:p>
          <a:endParaRPr lang="en-US"/>
        </a:p>
      </dgm:t>
    </dgm:pt>
    <dgm:pt modelId="{32B83A7B-EC57-4BCD-B9B9-8F19D594D3F8}" type="sibTrans" cxnId="{09868CFB-CDE7-477D-A6CC-A900E17A5D44}">
      <dgm:prSet/>
      <dgm:spPr/>
      <dgm:t>
        <a:bodyPr/>
        <a:lstStyle/>
        <a:p>
          <a:endParaRPr lang="en-US"/>
        </a:p>
      </dgm:t>
    </dgm:pt>
    <dgm:pt modelId="{1F0432DD-28F9-43E0-83AD-5FD00C09473A}">
      <dgm:prSet/>
      <dgm:spPr/>
      <dgm:t>
        <a:bodyPr/>
        <a:lstStyle/>
        <a:p>
          <a:r>
            <a:rPr lang="en-GB" b="0" i="0" baseline="0"/>
            <a:t>The most popular gateway for citizens to engage in their locality</a:t>
          </a:r>
          <a:endParaRPr lang="en-US"/>
        </a:p>
      </dgm:t>
    </dgm:pt>
    <dgm:pt modelId="{84A3CD04-42FD-4F3E-B49A-267FA42A99C0}" type="parTrans" cxnId="{58E44F94-A3BB-462F-BE8E-4A5FEC1AE560}">
      <dgm:prSet/>
      <dgm:spPr/>
      <dgm:t>
        <a:bodyPr/>
        <a:lstStyle/>
        <a:p>
          <a:endParaRPr lang="en-US"/>
        </a:p>
      </dgm:t>
    </dgm:pt>
    <dgm:pt modelId="{400B3EF7-8626-48EC-8AA4-A3916EB61E18}" type="sibTrans" cxnId="{58E44F94-A3BB-462F-BE8E-4A5FEC1AE560}">
      <dgm:prSet/>
      <dgm:spPr/>
      <dgm:t>
        <a:bodyPr/>
        <a:lstStyle/>
        <a:p>
          <a:endParaRPr lang="en-US"/>
        </a:p>
      </dgm:t>
    </dgm:pt>
    <dgm:pt modelId="{655A813C-4318-4CA1-89A9-6EE7A705BDAD}">
      <dgm:prSet/>
      <dgm:spPr/>
      <dgm:t>
        <a:bodyPr/>
        <a:lstStyle/>
        <a:p>
          <a:r>
            <a:rPr lang="en-GB" b="0" i="0" baseline="0"/>
            <a:t>We will provide the first step for neighbours to connect with each other to offer support with other Community partners</a:t>
          </a:r>
          <a:endParaRPr lang="en-US"/>
        </a:p>
      </dgm:t>
    </dgm:pt>
    <dgm:pt modelId="{5C9A873C-D48E-49B9-9A4B-3ADF5A034748}" type="parTrans" cxnId="{292807A3-04FB-4F86-802D-D4FABFDB38F1}">
      <dgm:prSet/>
      <dgm:spPr/>
      <dgm:t>
        <a:bodyPr/>
        <a:lstStyle/>
        <a:p>
          <a:endParaRPr lang="en-US"/>
        </a:p>
      </dgm:t>
    </dgm:pt>
    <dgm:pt modelId="{65461E16-9D68-45F3-9A4C-A07B1AFD7386}" type="sibTrans" cxnId="{292807A3-04FB-4F86-802D-D4FABFDB38F1}">
      <dgm:prSet/>
      <dgm:spPr/>
      <dgm:t>
        <a:bodyPr/>
        <a:lstStyle/>
        <a:p>
          <a:endParaRPr lang="en-US"/>
        </a:p>
      </dgm:t>
    </dgm:pt>
    <dgm:pt modelId="{CEC3132B-7C7B-4973-A024-F0982D3F7BA6}">
      <dgm:prSet/>
      <dgm:spPr/>
      <dgm:t>
        <a:bodyPr/>
        <a:lstStyle/>
        <a:p>
          <a:r>
            <a:rPr lang="en-GB" b="0" i="0" baseline="0"/>
            <a:t>A recognised contributor to community health and wellbeing</a:t>
          </a:r>
          <a:endParaRPr lang="en-US"/>
        </a:p>
      </dgm:t>
    </dgm:pt>
    <dgm:pt modelId="{61EA03FD-4B5E-4BBE-8A5C-B0DC9AD584F6}" type="parTrans" cxnId="{6C98C9FB-548B-4E58-A9C4-9568F95C0BFF}">
      <dgm:prSet/>
      <dgm:spPr/>
      <dgm:t>
        <a:bodyPr/>
        <a:lstStyle/>
        <a:p>
          <a:endParaRPr lang="en-US"/>
        </a:p>
      </dgm:t>
    </dgm:pt>
    <dgm:pt modelId="{6C7AEA88-2944-480D-A178-20CC8F132E7E}" type="sibTrans" cxnId="{6C98C9FB-548B-4E58-A9C4-9568F95C0BFF}">
      <dgm:prSet/>
      <dgm:spPr/>
      <dgm:t>
        <a:bodyPr/>
        <a:lstStyle/>
        <a:p>
          <a:endParaRPr lang="en-US"/>
        </a:p>
      </dgm:t>
    </dgm:pt>
    <dgm:pt modelId="{B67B0571-E2AC-4B51-91A9-DB25C2F633E9}">
      <dgm:prSet/>
      <dgm:spPr/>
      <dgm:t>
        <a:bodyPr/>
        <a:lstStyle/>
        <a:p>
          <a:r>
            <a:rPr lang="en-GB" b="0" i="0" baseline="0"/>
            <a:t>We will be known for positive impact on crime and fear of crime as well as Community cohesion and Reducing loneliness and isolation</a:t>
          </a:r>
          <a:endParaRPr lang="en-US"/>
        </a:p>
      </dgm:t>
    </dgm:pt>
    <dgm:pt modelId="{E185DEAC-2A8B-4975-A8DE-A080927F33F3}" type="parTrans" cxnId="{4C1B74AC-7EA8-4AD6-BB59-41F7CBB6A514}">
      <dgm:prSet/>
      <dgm:spPr/>
      <dgm:t>
        <a:bodyPr/>
        <a:lstStyle/>
        <a:p>
          <a:endParaRPr lang="en-US"/>
        </a:p>
      </dgm:t>
    </dgm:pt>
    <dgm:pt modelId="{C032AEBE-8822-482A-A079-6DBFD26F9684}" type="sibTrans" cxnId="{4C1B74AC-7EA8-4AD6-BB59-41F7CBB6A514}">
      <dgm:prSet/>
      <dgm:spPr/>
      <dgm:t>
        <a:bodyPr/>
        <a:lstStyle/>
        <a:p>
          <a:endParaRPr lang="en-US"/>
        </a:p>
      </dgm:t>
    </dgm:pt>
    <dgm:pt modelId="{704C9EFF-66C3-4E2C-96DA-AD53ADC4F633}" type="pres">
      <dgm:prSet presAssocID="{DBB9C8E8-7561-46F5-A533-1771D0BD216F}" presName="Name0" presStyleCnt="0">
        <dgm:presLayoutVars>
          <dgm:dir/>
          <dgm:animLvl val="lvl"/>
          <dgm:resizeHandles val="exact"/>
        </dgm:presLayoutVars>
      </dgm:prSet>
      <dgm:spPr/>
    </dgm:pt>
    <dgm:pt modelId="{994368F9-B3D2-4EB1-9FE1-D744AA8F5B3B}" type="pres">
      <dgm:prSet presAssocID="{18943B50-6ACB-493F-9925-D909481F58A2}" presName="linNode" presStyleCnt="0"/>
      <dgm:spPr/>
    </dgm:pt>
    <dgm:pt modelId="{6699EC65-46F7-40B9-AA53-A279745D9C42}" type="pres">
      <dgm:prSet presAssocID="{18943B50-6ACB-493F-9925-D909481F58A2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5C31ABDD-CB0F-4097-90E4-4F38C989272F}" type="pres">
      <dgm:prSet presAssocID="{18943B50-6ACB-493F-9925-D909481F58A2}" presName="descendantText" presStyleLbl="alignAccFollowNode1" presStyleIdx="0" presStyleCnt="3">
        <dgm:presLayoutVars>
          <dgm:bulletEnabled val="1"/>
        </dgm:presLayoutVars>
      </dgm:prSet>
      <dgm:spPr/>
    </dgm:pt>
    <dgm:pt modelId="{92C0FA5E-D9D3-45D8-9093-AC680A9DA7BB}" type="pres">
      <dgm:prSet presAssocID="{9E5C4013-CEB0-4D5B-8B72-12A8B8D1877B}" presName="sp" presStyleCnt="0"/>
      <dgm:spPr/>
    </dgm:pt>
    <dgm:pt modelId="{3D1F4591-96A3-4F04-BFC3-6F5BE39DE551}" type="pres">
      <dgm:prSet presAssocID="{1F0432DD-28F9-43E0-83AD-5FD00C09473A}" presName="linNode" presStyleCnt="0"/>
      <dgm:spPr/>
    </dgm:pt>
    <dgm:pt modelId="{F8F1D942-A69D-4C42-A9C1-D0C10B0252BB}" type="pres">
      <dgm:prSet presAssocID="{1F0432DD-28F9-43E0-83AD-5FD00C09473A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ABC1EA08-9F40-450B-AF83-B4410CB2A592}" type="pres">
      <dgm:prSet presAssocID="{1F0432DD-28F9-43E0-83AD-5FD00C09473A}" presName="descendantText" presStyleLbl="alignAccFollowNode1" presStyleIdx="1" presStyleCnt="3">
        <dgm:presLayoutVars>
          <dgm:bulletEnabled val="1"/>
        </dgm:presLayoutVars>
      </dgm:prSet>
      <dgm:spPr/>
    </dgm:pt>
    <dgm:pt modelId="{11E7AD04-60C0-4C42-A84B-3C2D43041723}" type="pres">
      <dgm:prSet presAssocID="{400B3EF7-8626-48EC-8AA4-A3916EB61E18}" presName="sp" presStyleCnt="0"/>
      <dgm:spPr/>
    </dgm:pt>
    <dgm:pt modelId="{A47CB683-D876-4F09-825A-FD979C1F90B4}" type="pres">
      <dgm:prSet presAssocID="{CEC3132B-7C7B-4973-A024-F0982D3F7BA6}" presName="linNode" presStyleCnt="0"/>
      <dgm:spPr/>
    </dgm:pt>
    <dgm:pt modelId="{FC94A26A-B2E9-45FD-9A58-C4064DF1FDB3}" type="pres">
      <dgm:prSet presAssocID="{CEC3132B-7C7B-4973-A024-F0982D3F7BA6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82B72CA4-FBFA-48F3-9322-DFC0FC2E90C6}" type="pres">
      <dgm:prSet presAssocID="{CEC3132B-7C7B-4973-A024-F0982D3F7BA6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4AD0210C-6DE9-443E-ACF5-02DA019FFC58}" srcId="{DBB9C8E8-7561-46F5-A533-1771D0BD216F}" destId="{18943B50-6ACB-493F-9925-D909481F58A2}" srcOrd="0" destOrd="0" parTransId="{A9B92A92-4653-43EB-BEBB-039D40CDC67F}" sibTransId="{9E5C4013-CEB0-4D5B-8B72-12A8B8D1877B}"/>
    <dgm:cxn modelId="{87FCBE61-CC17-470E-8C6C-8A9DA8C5C41C}" type="presOf" srcId="{655A813C-4318-4CA1-89A9-6EE7A705BDAD}" destId="{ABC1EA08-9F40-450B-AF83-B4410CB2A592}" srcOrd="0" destOrd="0" presId="urn:microsoft.com/office/officeart/2005/8/layout/vList5"/>
    <dgm:cxn modelId="{DE393051-31D1-4563-BDC1-62E4A0DB7579}" type="presOf" srcId="{DBB9C8E8-7561-46F5-A533-1771D0BD216F}" destId="{704C9EFF-66C3-4E2C-96DA-AD53ADC4F633}" srcOrd="0" destOrd="0" presId="urn:microsoft.com/office/officeart/2005/8/layout/vList5"/>
    <dgm:cxn modelId="{10570054-3A96-44FC-BA3F-3CB288276ECB}" type="presOf" srcId="{B67B0571-E2AC-4B51-91A9-DB25C2F633E9}" destId="{82B72CA4-FBFA-48F3-9322-DFC0FC2E90C6}" srcOrd="0" destOrd="0" presId="urn:microsoft.com/office/officeart/2005/8/layout/vList5"/>
    <dgm:cxn modelId="{3F553A88-BACD-43F2-B321-B58C5D74CEBE}" type="presOf" srcId="{FBB332C6-C4B4-49E5-AF67-5A36A290FB82}" destId="{5C31ABDD-CB0F-4097-90E4-4F38C989272F}" srcOrd="0" destOrd="0" presId="urn:microsoft.com/office/officeart/2005/8/layout/vList5"/>
    <dgm:cxn modelId="{7FEF6D94-CEF3-4C25-BE9D-CA4CF418B86C}" type="presOf" srcId="{1F0432DD-28F9-43E0-83AD-5FD00C09473A}" destId="{F8F1D942-A69D-4C42-A9C1-D0C10B0252BB}" srcOrd="0" destOrd="0" presId="urn:microsoft.com/office/officeart/2005/8/layout/vList5"/>
    <dgm:cxn modelId="{58E44F94-A3BB-462F-BE8E-4A5FEC1AE560}" srcId="{DBB9C8E8-7561-46F5-A533-1771D0BD216F}" destId="{1F0432DD-28F9-43E0-83AD-5FD00C09473A}" srcOrd="1" destOrd="0" parTransId="{84A3CD04-42FD-4F3E-B49A-267FA42A99C0}" sibTransId="{400B3EF7-8626-48EC-8AA4-A3916EB61E18}"/>
    <dgm:cxn modelId="{8181D99C-03D9-4571-B89F-A9B2F03B12B4}" type="presOf" srcId="{18943B50-6ACB-493F-9925-D909481F58A2}" destId="{6699EC65-46F7-40B9-AA53-A279745D9C42}" srcOrd="0" destOrd="0" presId="urn:microsoft.com/office/officeart/2005/8/layout/vList5"/>
    <dgm:cxn modelId="{C7D114A1-6F32-4E41-BD19-77761656BA19}" type="presOf" srcId="{CEC3132B-7C7B-4973-A024-F0982D3F7BA6}" destId="{FC94A26A-B2E9-45FD-9A58-C4064DF1FDB3}" srcOrd="0" destOrd="0" presId="urn:microsoft.com/office/officeart/2005/8/layout/vList5"/>
    <dgm:cxn modelId="{292807A3-04FB-4F86-802D-D4FABFDB38F1}" srcId="{1F0432DD-28F9-43E0-83AD-5FD00C09473A}" destId="{655A813C-4318-4CA1-89A9-6EE7A705BDAD}" srcOrd="0" destOrd="0" parTransId="{5C9A873C-D48E-49B9-9A4B-3ADF5A034748}" sibTransId="{65461E16-9D68-45F3-9A4C-A07B1AFD7386}"/>
    <dgm:cxn modelId="{4C1B74AC-7EA8-4AD6-BB59-41F7CBB6A514}" srcId="{CEC3132B-7C7B-4973-A024-F0982D3F7BA6}" destId="{B67B0571-E2AC-4B51-91A9-DB25C2F633E9}" srcOrd="0" destOrd="0" parTransId="{E185DEAC-2A8B-4975-A8DE-A080927F33F3}" sibTransId="{C032AEBE-8822-482A-A079-6DBFD26F9684}"/>
    <dgm:cxn modelId="{09868CFB-CDE7-477D-A6CC-A900E17A5D44}" srcId="{18943B50-6ACB-493F-9925-D909481F58A2}" destId="{FBB332C6-C4B4-49E5-AF67-5A36A290FB82}" srcOrd="0" destOrd="0" parTransId="{AC1A4E91-1818-4F8F-B403-BFF224A11B9A}" sibTransId="{32B83A7B-EC57-4BCD-B9B9-8F19D594D3F8}"/>
    <dgm:cxn modelId="{6C98C9FB-548B-4E58-A9C4-9568F95C0BFF}" srcId="{DBB9C8E8-7561-46F5-A533-1771D0BD216F}" destId="{CEC3132B-7C7B-4973-A024-F0982D3F7BA6}" srcOrd="2" destOrd="0" parTransId="{61EA03FD-4B5E-4BBE-8A5C-B0DC9AD584F6}" sibTransId="{6C7AEA88-2944-480D-A178-20CC8F132E7E}"/>
    <dgm:cxn modelId="{80435910-2E75-47BE-B50F-1ABB7F677B74}" type="presParOf" srcId="{704C9EFF-66C3-4E2C-96DA-AD53ADC4F633}" destId="{994368F9-B3D2-4EB1-9FE1-D744AA8F5B3B}" srcOrd="0" destOrd="0" presId="urn:microsoft.com/office/officeart/2005/8/layout/vList5"/>
    <dgm:cxn modelId="{9CEC9623-6E73-4F3D-8413-907E211F6876}" type="presParOf" srcId="{994368F9-B3D2-4EB1-9FE1-D744AA8F5B3B}" destId="{6699EC65-46F7-40B9-AA53-A279745D9C42}" srcOrd="0" destOrd="0" presId="urn:microsoft.com/office/officeart/2005/8/layout/vList5"/>
    <dgm:cxn modelId="{5B86439A-EEFB-43ED-A2F0-985F3FDFC84D}" type="presParOf" srcId="{994368F9-B3D2-4EB1-9FE1-D744AA8F5B3B}" destId="{5C31ABDD-CB0F-4097-90E4-4F38C989272F}" srcOrd="1" destOrd="0" presId="urn:microsoft.com/office/officeart/2005/8/layout/vList5"/>
    <dgm:cxn modelId="{F62F5000-4D76-48C3-AA59-B4EE57A8A1B4}" type="presParOf" srcId="{704C9EFF-66C3-4E2C-96DA-AD53ADC4F633}" destId="{92C0FA5E-D9D3-45D8-9093-AC680A9DA7BB}" srcOrd="1" destOrd="0" presId="urn:microsoft.com/office/officeart/2005/8/layout/vList5"/>
    <dgm:cxn modelId="{1D521FEA-6ADC-40C8-B92E-34BADBE33F14}" type="presParOf" srcId="{704C9EFF-66C3-4E2C-96DA-AD53ADC4F633}" destId="{3D1F4591-96A3-4F04-BFC3-6F5BE39DE551}" srcOrd="2" destOrd="0" presId="urn:microsoft.com/office/officeart/2005/8/layout/vList5"/>
    <dgm:cxn modelId="{A3E571F9-880F-4761-A407-33DFE77676E5}" type="presParOf" srcId="{3D1F4591-96A3-4F04-BFC3-6F5BE39DE551}" destId="{F8F1D942-A69D-4C42-A9C1-D0C10B0252BB}" srcOrd="0" destOrd="0" presId="urn:microsoft.com/office/officeart/2005/8/layout/vList5"/>
    <dgm:cxn modelId="{F46F40E0-B097-4187-8AF0-9E8EAF33D938}" type="presParOf" srcId="{3D1F4591-96A3-4F04-BFC3-6F5BE39DE551}" destId="{ABC1EA08-9F40-450B-AF83-B4410CB2A592}" srcOrd="1" destOrd="0" presId="urn:microsoft.com/office/officeart/2005/8/layout/vList5"/>
    <dgm:cxn modelId="{B7C3A742-592C-4F14-8084-F16343788ACD}" type="presParOf" srcId="{704C9EFF-66C3-4E2C-96DA-AD53ADC4F633}" destId="{11E7AD04-60C0-4C42-A84B-3C2D43041723}" srcOrd="3" destOrd="0" presId="urn:microsoft.com/office/officeart/2005/8/layout/vList5"/>
    <dgm:cxn modelId="{0F734B07-CF70-4322-8484-CC6F219C2B72}" type="presParOf" srcId="{704C9EFF-66C3-4E2C-96DA-AD53ADC4F633}" destId="{A47CB683-D876-4F09-825A-FD979C1F90B4}" srcOrd="4" destOrd="0" presId="urn:microsoft.com/office/officeart/2005/8/layout/vList5"/>
    <dgm:cxn modelId="{13BB5A0B-5EE1-4A5A-A6B0-9066442C141D}" type="presParOf" srcId="{A47CB683-D876-4F09-825A-FD979C1F90B4}" destId="{FC94A26A-B2E9-45FD-9A58-C4064DF1FDB3}" srcOrd="0" destOrd="0" presId="urn:microsoft.com/office/officeart/2005/8/layout/vList5"/>
    <dgm:cxn modelId="{1D4A4129-C7C3-435F-ABDC-A3983AF604B3}" type="presParOf" srcId="{A47CB683-D876-4F09-825A-FD979C1F90B4}" destId="{82B72CA4-FBFA-48F3-9322-DFC0FC2E90C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31ABDD-CB0F-4097-90E4-4F38C989272F}">
      <dsp:nvSpPr>
        <dsp:cNvPr id="0" name=""/>
        <dsp:cNvSpPr/>
      </dsp:nvSpPr>
      <dsp:spPr>
        <a:xfrm rot="5400000">
          <a:off x="6607292" y="-2683789"/>
          <a:ext cx="1086631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b="0" i="0" kern="1200" baseline="0" dirty="0"/>
            <a:t>Everyone will know about Neighbourhood Watch and will be able to access the advice and support they need</a:t>
          </a:r>
          <a:endParaRPr lang="en-US" sz="2100" kern="1200" dirty="0"/>
        </a:p>
      </dsp:txBody>
      <dsp:txXfrm rot="-5400000">
        <a:off x="3785616" y="190932"/>
        <a:ext cx="6676939" cy="980541"/>
      </dsp:txXfrm>
    </dsp:sp>
    <dsp:sp modelId="{6699EC65-46F7-40B9-AA53-A279745D9C42}">
      <dsp:nvSpPr>
        <dsp:cNvPr id="0" name=""/>
        <dsp:cNvSpPr/>
      </dsp:nvSpPr>
      <dsp:spPr>
        <a:xfrm>
          <a:off x="0" y="2058"/>
          <a:ext cx="3785616" cy="13582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0" i="0" kern="1200" baseline="0"/>
            <a:t>The authoritative voice on community-based crime prevention</a:t>
          </a:r>
          <a:endParaRPr lang="en-US" sz="2600" kern="1200"/>
        </a:p>
      </dsp:txBody>
      <dsp:txXfrm>
        <a:off x="66306" y="68364"/>
        <a:ext cx="3653004" cy="1225677"/>
      </dsp:txXfrm>
    </dsp:sp>
    <dsp:sp modelId="{ABC1EA08-9F40-450B-AF83-B4410CB2A592}">
      <dsp:nvSpPr>
        <dsp:cNvPr id="0" name=""/>
        <dsp:cNvSpPr/>
      </dsp:nvSpPr>
      <dsp:spPr>
        <a:xfrm rot="5400000">
          <a:off x="6607292" y="-1257585"/>
          <a:ext cx="1086631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b="0" i="0" kern="1200" baseline="0"/>
            <a:t>We will provide the first step for neighbours to connect with each other to offer support with other Community partners</a:t>
          </a:r>
          <a:endParaRPr lang="en-US" sz="2100" kern="1200"/>
        </a:p>
      </dsp:txBody>
      <dsp:txXfrm rot="-5400000">
        <a:off x="3785616" y="1617136"/>
        <a:ext cx="6676939" cy="980541"/>
      </dsp:txXfrm>
    </dsp:sp>
    <dsp:sp modelId="{F8F1D942-A69D-4C42-A9C1-D0C10B0252BB}">
      <dsp:nvSpPr>
        <dsp:cNvPr id="0" name=""/>
        <dsp:cNvSpPr/>
      </dsp:nvSpPr>
      <dsp:spPr>
        <a:xfrm>
          <a:off x="0" y="1428261"/>
          <a:ext cx="3785616" cy="13582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0" i="0" kern="1200" baseline="0"/>
            <a:t>The most popular gateway for citizens to engage in their locality</a:t>
          </a:r>
          <a:endParaRPr lang="en-US" sz="2600" kern="1200"/>
        </a:p>
      </dsp:txBody>
      <dsp:txXfrm>
        <a:off x="66306" y="1494567"/>
        <a:ext cx="3653004" cy="1225677"/>
      </dsp:txXfrm>
    </dsp:sp>
    <dsp:sp modelId="{82B72CA4-FBFA-48F3-9322-DFC0FC2E90C6}">
      <dsp:nvSpPr>
        <dsp:cNvPr id="0" name=""/>
        <dsp:cNvSpPr/>
      </dsp:nvSpPr>
      <dsp:spPr>
        <a:xfrm rot="5400000">
          <a:off x="6607292" y="168618"/>
          <a:ext cx="1086631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b="0" i="0" kern="1200" baseline="0"/>
            <a:t>We will be known for positive impact on crime and fear of crime as well as Community cohesion and Reducing loneliness and isolation</a:t>
          </a:r>
          <a:endParaRPr lang="en-US" sz="2100" kern="1200"/>
        </a:p>
      </dsp:txBody>
      <dsp:txXfrm rot="-5400000">
        <a:off x="3785616" y="3043340"/>
        <a:ext cx="6676939" cy="980541"/>
      </dsp:txXfrm>
    </dsp:sp>
    <dsp:sp modelId="{FC94A26A-B2E9-45FD-9A58-C4064DF1FDB3}">
      <dsp:nvSpPr>
        <dsp:cNvPr id="0" name=""/>
        <dsp:cNvSpPr/>
      </dsp:nvSpPr>
      <dsp:spPr>
        <a:xfrm>
          <a:off x="0" y="2854465"/>
          <a:ext cx="3785616" cy="13582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0" i="0" kern="1200" baseline="0"/>
            <a:t>A recognised contributor to community health and wellbeing</a:t>
          </a:r>
          <a:endParaRPr lang="en-US" sz="2600" kern="1200"/>
        </a:p>
      </dsp:txBody>
      <dsp:txXfrm>
        <a:off x="66306" y="2920771"/>
        <a:ext cx="3653004" cy="12256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3"/>
          </a:xfrm>
          <a:prstGeom prst="rect">
            <a:avLst/>
          </a:prstGeom>
        </p:spPr>
        <p:txBody>
          <a:bodyPr vert="horz" lIns="93578" tIns="46788" rIns="93578" bIns="4678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71053"/>
          </a:xfrm>
          <a:prstGeom prst="rect">
            <a:avLst/>
          </a:prstGeom>
        </p:spPr>
        <p:txBody>
          <a:bodyPr vert="horz" lIns="93578" tIns="46788" rIns="93578" bIns="46788" rtlCol="0"/>
          <a:lstStyle>
            <a:lvl1pPr algn="r">
              <a:defRPr sz="1200"/>
            </a:lvl1pPr>
          </a:lstStyle>
          <a:p>
            <a:fld id="{490D7BE0-2DC6-41D2-9F6E-D2A5B93771BE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6600" y="1174750"/>
            <a:ext cx="5629275" cy="31670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578" tIns="46788" rIns="93578" bIns="4678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7"/>
            <a:ext cx="5681980" cy="3696711"/>
          </a:xfrm>
          <a:prstGeom prst="rect">
            <a:avLst/>
          </a:prstGeom>
        </p:spPr>
        <p:txBody>
          <a:bodyPr vert="horz" lIns="93578" tIns="46788" rIns="93578" bIns="4678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4"/>
            <a:ext cx="3077739" cy="471052"/>
          </a:xfrm>
          <a:prstGeom prst="rect">
            <a:avLst/>
          </a:prstGeom>
        </p:spPr>
        <p:txBody>
          <a:bodyPr vert="horz" lIns="93578" tIns="46788" rIns="93578" bIns="4678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4"/>
            <a:ext cx="3077739" cy="471052"/>
          </a:xfrm>
          <a:prstGeom prst="rect">
            <a:avLst/>
          </a:prstGeom>
        </p:spPr>
        <p:txBody>
          <a:bodyPr vert="horz" lIns="93578" tIns="46788" rIns="93578" bIns="46788" rtlCol="0" anchor="b"/>
          <a:lstStyle>
            <a:lvl1pPr algn="r">
              <a:defRPr sz="1200"/>
            </a:lvl1pPr>
          </a:lstStyle>
          <a:p>
            <a:fld id="{A447AC67-7D2F-44AE-8919-33A77E137A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004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Of these volunteers we have almost 42,000</a:t>
            </a:r>
          </a:p>
          <a:p>
            <a:r>
              <a:rPr lang="en-GB" dirty="0"/>
              <a:t>We are the largest volunteer crime prevention movement in England and Wales with over 2.3m members and 90,000 volunteers</a:t>
            </a:r>
          </a:p>
          <a:p>
            <a:r>
              <a:rPr lang="en-GB" dirty="0"/>
              <a:t>We use Neighbourhood Alert as our prime communication method to our membership which consists of coordinators, members and followers.</a:t>
            </a:r>
          </a:p>
          <a:p>
            <a:r>
              <a:rPr lang="en-GB" dirty="0"/>
              <a:t>Our current reach is </a:t>
            </a:r>
            <a:r>
              <a:rPr lang="en-GB" b="1" dirty="0"/>
              <a:t>775,068</a:t>
            </a:r>
            <a:r>
              <a:rPr lang="en-GB" dirty="0"/>
              <a:t> households on the Alert system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5774">
              <a:defRPr/>
            </a:pPr>
            <a:fld id="{7F9639CA-D079-4E6F-BBAD-189A8464D08F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35774">
                <a:defRPr/>
              </a:pPr>
              <a:t>2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09432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Of these volunteers we have almost 42,000</a:t>
            </a:r>
          </a:p>
          <a:p>
            <a:r>
              <a:rPr lang="en-GB" dirty="0"/>
              <a:t>We are the largest volunteer crime prevention movement in England and Wales with over 2.3m members and 90,000 volunteers</a:t>
            </a:r>
          </a:p>
          <a:p>
            <a:r>
              <a:rPr lang="en-GB" dirty="0"/>
              <a:t>We use Neighbourhood Alert as our prime communication method to our membership which consists of coordinators, members and followers.</a:t>
            </a:r>
          </a:p>
          <a:p>
            <a:r>
              <a:rPr lang="en-GB" dirty="0"/>
              <a:t>Our current reach is </a:t>
            </a:r>
            <a:r>
              <a:rPr lang="en-GB" b="1" dirty="0"/>
              <a:t>775,068</a:t>
            </a:r>
            <a:r>
              <a:rPr lang="en-GB" dirty="0"/>
              <a:t> households on the Alert system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5774">
              <a:defRPr/>
            </a:pPr>
            <a:fld id="{7F9639CA-D079-4E6F-BBAD-189A8464D08F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35774">
                <a:defRPr/>
              </a:pPr>
              <a:t>4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9173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861A8-A193-086D-11FE-8C2195866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CC2B26-4699-DABC-CB35-36DCA9161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533820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0E2DA-253B-C666-04AB-CD8582047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7C4CEF-DBDF-25D7-C406-AAA2D94C8B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93871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D67B9E-52F4-F8E0-F830-5FBDB38E58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1836420" cy="562419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622A6D-034F-7642-579C-2A60E93950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62419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39120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88ED6-1C8B-48DE-ABFA-E3B7C570B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991F83-BC37-49BC-ABD4-4B6871A9A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7435C5-0C07-4DB2-8FEA-0CB2F923E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5E77-0D63-4F0B-8943-62450DDB0F2E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00260-D01A-436E-A387-B8E7ADCE2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11CCE-A34A-4582-B992-EE92C1010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DE61-013E-48A3-A1C2-9C6C6C841B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233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21404-9585-42C8-985D-0A96C7F34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3D873-A099-4B4C-B067-E596C3C9B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5AC70-576D-4F79-A4FB-A44598A36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5E77-0D63-4F0B-8943-62450DDB0F2E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9FB81-95A2-4D11-BB79-0B06D875C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DCBBC-E9B8-42B9-8150-71F5F1B4D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DE61-013E-48A3-A1C2-9C6C6C841B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252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605FE-439A-4BD2-8AC9-832E60543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07192-4872-4388-B5F9-2AC60B79D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2467E1-0E64-4900-8A83-A60FFA3C8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5E77-0D63-4F0B-8943-62450DDB0F2E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C06B6-2B69-45B2-974F-061A3B5BC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0BB8D-BFE1-4F19-8522-950587AB2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DE61-013E-48A3-A1C2-9C6C6C841B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128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54098-30FF-4AC5-9512-B3A659BFA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8FCE4-7B55-43C5-B306-AAFFB740A6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A9B5FA-D762-471F-9C98-22069978B6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601D8E-CF48-4561-85EE-E9381E6D6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5E77-0D63-4F0B-8943-62450DDB0F2E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3B6B62-670A-42B9-A500-36EC33390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647CA-BCDD-4A8A-AEE4-33BB48239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DE61-013E-48A3-A1C2-9C6C6C841B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418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637B8-7D9E-49CB-8D34-2A94423B2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91CD41-61F7-4D84-A1BB-EF9F8A58B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6BF9F5-FA1D-497C-90ED-90ECFF778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12EC89-0E7D-42CB-A63A-D6E60652F5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BBBDA6-4963-4B36-BEE1-CBD0F50A39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A4D64D-39C2-4E66-9E57-963232AC1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5E77-0D63-4F0B-8943-62450DDB0F2E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36C666-C215-428A-B2FE-692E95EC3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F182CC-9BA5-43E9-B304-D534DD66F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DE61-013E-48A3-A1C2-9C6C6C841B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155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AFB5E-12EF-4DD5-837C-8DA40BC65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56F09-2318-4D1A-9ECB-B71695D5A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5E77-0D63-4F0B-8943-62450DDB0F2E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819FCA-E93A-4D93-B681-0F6DAF0DF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FDE192-1537-47E2-A5D9-0DF56EDD7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DE61-013E-48A3-A1C2-9C6C6C841B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51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087B74-0066-42D6-930C-1A93CD985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5E77-0D63-4F0B-8943-62450DDB0F2E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F535B2-1659-4833-9D66-A7F1299D2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C29E4D-E363-4BAA-AD86-2C1E01C0E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DE61-013E-48A3-A1C2-9C6C6C841B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70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54049-984B-4055-9C00-E9BD699E0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575F4-55A6-4A47-B6E1-2308795E1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A553EC-27A8-4E4A-A3E2-7E4B405FDA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D0CD90-A878-41AF-9E88-67BBE16F1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5E77-0D63-4F0B-8943-62450DDB0F2E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95B8E8-0CAC-419A-A822-FFF1D5220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8D921D-8964-40A5-A548-E5318BB28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DE61-013E-48A3-A1C2-9C6C6C841B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280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BD3E5-3823-3B95-ABC7-CE8DD0A88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137EA-C572-6259-4B8F-B0F59945A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77565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C063D-0E60-42BC-A180-97653D140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895163-8A2D-40AA-9FBE-E40964974D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E6ED13-71B5-496D-8F4C-44712F18B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5BDD58-A9E0-4623-9C0C-154080626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5E77-0D63-4F0B-8943-62450DDB0F2E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63F37D-E717-4C1A-96E4-7243EA7F6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D58D49-BF9A-4C80-B4DF-60E9E4685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DE61-013E-48A3-A1C2-9C6C6C841B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8456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97158-CDF8-42EE-966B-6EE4F3C8E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2C08C9-F503-4A10-B109-7A54A862BD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B7E64-9D4E-4CA9-A7B1-A12AFF67D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5E77-0D63-4F0B-8943-62450DDB0F2E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23968-140B-45D5-B63C-A606D385E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17F1B-7DB3-4A1A-9D2A-4CB98A3DC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DE61-013E-48A3-A1C2-9C6C6C841B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4812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D02FF8-8702-42E1-B1B5-8EF0D848CE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EAF4C1-270D-4B8D-BD71-1B13A6F418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BC5B4-D4DC-4A79-B1EA-01205AAAD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5E77-0D63-4F0B-8943-62450DDB0F2E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8605B-F832-4FE7-B748-E974DED78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CD85F-F8F8-465E-81A2-2F90BDF6D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DE61-013E-48A3-A1C2-9C6C6C841B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924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D1FE7-DFC6-2E9B-6B63-E7D5F22A0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845E54-DE34-C1B4-831E-7967A206E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05718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C23DD-D0C3-5875-401A-B99F6BD79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73D51-4009-C50F-1CF0-CB1552D58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179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EA8BA9-D6B9-5131-A48C-E13EEF850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179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355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4E4BD-7896-6BA7-4482-06CB38892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710102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62EA99-4A84-9208-8112-992F46725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ED82AA-C794-6DBD-B84E-87FC58D51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956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89C90-EAD0-69FB-7497-05D808E923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A1EAA9-8784-4009-4C3F-750A73DEDC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956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21247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F8FE0-0CED-F71C-AA1A-35BFED18C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9843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6831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A47FE-BF44-5A6E-5355-77F66DC59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F6B66-F24F-4E4B-97B6-73D5266DA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263832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CA1D5D-4CB3-B16A-B287-FAD88E3D4F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6577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292F5-BFE5-A3FB-30A8-6A3E151AA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76B716-3EBB-7D15-CD9F-B8BE7BDBB6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5275262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7BDA74-F0E6-B5E2-31CA-6C23CA5B0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87292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ourwatch.org.uk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ogo, icon, company name&#10;&#10;Description automatically generated">
            <a:extLst>
              <a:ext uri="{FF2B5EF4-FFF2-40B4-BE49-F238E27FC236}">
                <a16:creationId xmlns:a16="http://schemas.microsoft.com/office/drawing/2014/main" id="{9BD87ACB-D7DE-A0E6-5E49-64B267F36F5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" y="-1139190"/>
            <a:ext cx="12542520" cy="12542520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E03DE9CE-8CE1-9DD7-C5A2-E402EFDBAC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850" y="136525"/>
            <a:ext cx="1485900" cy="14859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C8ADF3-F613-9019-55A4-8ED4B86F93F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176962"/>
            <a:ext cx="12192000" cy="681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BB77B5-46A8-571F-DDC8-4C9CA14D7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316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EF87F1-8F51-5C97-6A37-27A0E73DA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14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09DBBC-D5ED-6561-7D30-895E38E832A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38200" y="6333173"/>
            <a:ext cx="506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MAKING THIS A BETTER PLACE TO LIVE. TOGETHER</a:t>
            </a:r>
            <a:r>
              <a:rPr lang="en-GB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81F5DE-EB6B-9A03-79B3-5851D81BAF3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0256520" y="6232208"/>
            <a:ext cx="176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u="sng" dirty="0">
                <a:solidFill>
                  <a:schemeClr val="tx1">
                    <a:lumMod val="95000"/>
                    <a:lumOff val="5000"/>
                  </a:schemeClr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ourwatch.org.uk</a:t>
            </a:r>
            <a:endParaRPr lang="en-GB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282D23-11ED-94C8-6F4F-809D67B8836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0210800" y="6567965"/>
            <a:ext cx="176022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CIO No: 1173349</a:t>
            </a:r>
            <a:endParaRPr lang="en-GB" sz="1000" i="1" dirty="0"/>
          </a:p>
        </p:txBody>
      </p:sp>
    </p:spTree>
    <p:extLst>
      <p:ext uri="{BB962C8B-B14F-4D97-AF65-F5344CB8AC3E}">
        <p14:creationId xmlns:p14="http://schemas.microsoft.com/office/powerpoint/2010/main" val="333667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403E4B-AED0-485E-B6F2-539D6E499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4E09A2-AB0D-464D-A82E-22C5DD004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42BDD-A3CB-4766-BB1F-B16E40798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D5E77-0D63-4F0B-8943-62450DDB0F2E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0F3E3-6C4D-4BE1-B8B8-4F74CFAA92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031A3-7E1A-4A13-8DB7-4C805C5928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1DE61-013E-48A3-A1C2-9C6C6C841B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694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5762A-9CD6-7771-1078-6F0DC64484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>
            <a:normAutofit/>
          </a:bodyPr>
          <a:lstStyle/>
          <a:p>
            <a:r>
              <a:rPr lang="en-GB" sz="4800" b="1" dirty="0">
                <a:solidFill>
                  <a:srgbClr val="21252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Neighbourhood Watch Network</a:t>
            </a:r>
            <a:br>
              <a:rPr lang="en-GB" sz="4800" b="1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sz="4800" b="1" dirty="0">
                <a:solidFill>
                  <a:srgbClr val="21252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Crime and Community</a:t>
            </a:r>
            <a:r>
              <a:rPr lang="en-GB" sz="4800" b="1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Conference </a:t>
            </a:r>
            <a:endParaRPr lang="en-GB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39DC9F-09CA-6973-99EE-DC78231137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39548"/>
            <a:ext cx="9144000" cy="1918252"/>
          </a:xfrm>
        </p:spPr>
        <p:txBody>
          <a:bodyPr>
            <a:normAutofit lnSpcReduction="10000"/>
          </a:bodyPr>
          <a:lstStyle/>
          <a:p>
            <a:r>
              <a:rPr lang="en-GB" sz="3200" dirty="0"/>
              <a:t>23</a:t>
            </a:r>
            <a:r>
              <a:rPr lang="en-GB" sz="3200" baseline="30000" dirty="0"/>
              <a:t>rd</a:t>
            </a:r>
            <a:r>
              <a:rPr lang="en-GB" sz="3200" dirty="0"/>
              <a:t> September 2024</a:t>
            </a:r>
          </a:p>
          <a:p>
            <a:r>
              <a:rPr lang="en-GB" sz="3200" dirty="0"/>
              <a:t>Manchester</a:t>
            </a:r>
          </a:p>
          <a:p>
            <a:endParaRPr lang="en-GB" dirty="0"/>
          </a:p>
          <a:p>
            <a:r>
              <a:rPr lang="en-GB" dirty="0"/>
              <a:t>John Hayward-Cripps</a:t>
            </a:r>
          </a:p>
        </p:txBody>
      </p:sp>
    </p:spTree>
    <p:extLst>
      <p:ext uri="{BB962C8B-B14F-4D97-AF65-F5344CB8AC3E}">
        <p14:creationId xmlns:p14="http://schemas.microsoft.com/office/powerpoint/2010/main" val="26358755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Houses in a subdivision">
            <a:extLst>
              <a:ext uri="{FF2B5EF4-FFF2-40B4-BE49-F238E27FC236}">
                <a16:creationId xmlns:a16="http://schemas.microsoft.com/office/drawing/2014/main" id="{169E4420-3B24-9044-2FD7-E2C83823AF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84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C3A6DB-2B83-9911-69F0-A48D4596E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en-US" sz="4000" b="1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Neighbourhood Watch as a movement </a:t>
            </a:r>
            <a:endParaRPr lang="en-US" sz="4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32FEA0-B3DE-4149-B28D-A173667ABCFF}"/>
              </a:ext>
            </a:extLst>
          </p:cNvPr>
          <p:cNvSpPr txBox="1"/>
          <p:nvPr/>
        </p:nvSpPr>
        <p:spPr>
          <a:xfrm>
            <a:off x="248478" y="2265037"/>
            <a:ext cx="4411911" cy="4071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Over 2.3M household supporters</a:t>
            </a:r>
            <a:endParaRPr lang="en-US" sz="2400" dirty="0"/>
          </a:p>
          <a:p>
            <a:pPr marL="3429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Over 90K coordinators</a:t>
            </a:r>
            <a:r>
              <a:rPr lang="en-US" sz="2400" dirty="0"/>
              <a:t>, 60K active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volunteers</a:t>
            </a:r>
          </a:p>
          <a:p>
            <a:pPr marL="3429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Over 1M on the Neighbourhood Alert database</a:t>
            </a:r>
          </a:p>
          <a:p>
            <a:pPr marL="3429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/>
              <a:t>50% of members under 50</a:t>
            </a:r>
            <a:endParaRPr kumimoji="0" lang="en-US" sz="24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3429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Over 1M visits our website last year - more Young People</a:t>
            </a:r>
          </a:p>
          <a:p>
            <a:pPr marL="3429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/>
              <a:t>Clear focus locally on crime and community</a:t>
            </a:r>
            <a:endParaRPr kumimoji="0" lang="en-US" sz="24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364325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6FC3A-5E53-F1FE-F727-57A7131A8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31680" cy="1325563"/>
          </a:xfrm>
        </p:spPr>
        <p:txBody>
          <a:bodyPr anchor="ctr">
            <a:normAutofit/>
          </a:bodyPr>
          <a:lstStyle/>
          <a:p>
            <a:r>
              <a:rPr lang="en-GB" b="1"/>
              <a:t>5-YEAR STRATEGY (2020 – 2025)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78E2553-59D8-B085-3073-677F6600E1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6389260"/>
              </p:ext>
            </p:extLst>
          </p:nvPr>
        </p:nvGraphicFramePr>
        <p:xfrm>
          <a:off x="838200" y="1616903"/>
          <a:ext cx="10515600" cy="4214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39198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Hands holding each other's wrists and interlinked to form a circle">
            <a:extLst>
              <a:ext uri="{FF2B5EF4-FFF2-40B4-BE49-F238E27FC236}">
                <a16:creationId xmlns:a16="http://schemas.microsoft.com/office/drawing/2014/main" id="{583649A8-54EF-B10F-A7FE-D77403A547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59" r="1123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C3A6DB-2B83-9911-69F0-A48D4596E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en-US" sz="4000" b="1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Neighbourhood Watch </a:t>
            </a:r>
            <a:r>
              <a:rPr lang="en-US" sz="4000" b="1"/>
              <a:t>campaigns</a:t>
            </a:r>
            <a:r>
              <a:rPr kumimoji="0" lang="en-US" sz="4000" b="1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 </a:t>
            </a:r>
            <a:endParaRPr lang="en-US" sz="4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32FEA0-B3DE-4149-B28D-A173667ABCFF}"/>
              </a:ext>
            </a:extLst>
          </p:cNvPr>
          <p:cNvSpPr txBox="1"/>
          <p:nvPr/>
        </p:nvSpPr>
        <p:spPr>
          <a:xfrm>
            <a:off x="665922" y="2067338"/>
            <a:ext cx="4313582" cy="4681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Nearly 200 Cyberhood Watch Ambassadors   </a:t>
            </a:r>
          </a:p>
          <a:p>
            <a:pPr marL="3429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3K signed up to Community Safety Charter</a:t>
            </a:r>
          </a:p>
          <a:p>
            <a:pPr marL="3429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Protect your Password – nearly 200K people online</a:t>
            </a:r>
          </a:p>
          <a:p>
            <a:pPr marL="3429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Are you OK? Campaign</a:t>
            </a:r>
          </a:p>
          <a:p>
            <a:pPr marL="3429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Bystander Training with Suzi Lamplugh Trust</a:t>
            </a:r>
          </a:p>
          <a:p>
            <a:pPr marL="3429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Better Place to Live Campaign over 8M took part</a:t>
            </a:r>
          </a:p>
          <a:p>
            <a:pPr marL="3429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Regular crime prevention campaigns with over 100,000 reached</a:t>
            </a:r>
          </a:p>
          <a:p>
            <a:pPr marL="3429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100’s local campaigns</a:t>
            </a:r>
            <a:endParaRPr kumimoji="0" lang="en-US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2142936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6FC3A-5E53-F1FE-F727-57A7131A8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2024 Developments and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EFE97-933F-440D-700D-614FD29B2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0748"/>
            <a:ext cx="10515600" cy="4529691"/>
          </a:xfrm>
        </p:spPr>
        <p:txBody>
          <a:bodyPr>
            <a:normAutofit/>
          </a:bodyPr>
          <a:lstStyle/>
          <a:p>
            <a:r>
              <a:rPr lang="en-GB" sz="3200" dirty="0"/>
              <a:t>Young People Work with young people</a:t>
            </a:r>
          </a:p>
          <a:p>
            <a:r>
              <a:rPr lang="en-GB" sz="3200" dirty="0"/>
              <a:t>Refreshed website – outward focus</a:t>
            </a:r>
          </a:p>
          <a:p>
            <a:r>
              <a:rPr lang="en-GB" sz="3200" dirty="0"/>
              <a:t>Police and ‘Clear, Hold, Build’</a:t>
            </a:r>
          </a:p>
          <a:p>
            <a:r>
              <a:rPr lang="en-GB" sz="3200" dirty="0"/>
              <a:t>Devon &amp; Cornwall, Leicestershire and Newham local staff</a:t>
            </a:r>
          </a:p>
          <a:p>
            <a:r>
              <a:rPr lang="en-GB" sz="3200" dirty="0"/>
              <a:t>Nation-wide partnership projects – BT, Considerate Constructors, Community Safety Charter</a:t>
            </a:r>
          </a:p>
          <a:p>
            <a:r>
              <a:rPr lang="en-GB" sz="3200" dirty="0"/>
              <a:t>New Government – increased focus on community</a:t>
            </a:r>
          </a:p>
          <a:p>
            <a:endParaRPr lang="en-GB" sz="3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9119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6FC3A-5E53-F1FE-F727-57A7131A8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Moving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EFE97-933F-440D-700D-614FD29B2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0566"/>
            <a:ext cx="10515600" cy="4611756"/>
          </a:xfrm>
        </p:spPr>
        <p:txBody>
          <a:bodyPr>
            <a:normAutofit/>
          </a:bodyPr>
          <a:lstStyle/>
          <a:p>
            <a:r>
              <a:rPr lang="en-GB" sz="3200" dirty="0"/>
              <a:t>Reviewing strategy with Board, Volunteers and Members</a:t>
            </a:r>
          </a:p>
          <a:p>
            <a:r>
              <a:rPr lang="en-GB" sz="3200" dirty="0"/>
              <a:t>Feedback is very positive</a:t>
            </a:r>
          </a:p>
          <a:p>
            <a:r>
              <a:rPr lang="en-GB" sz="3200" dirty="0"/>
              <a:t>New strategy in 2025 - broad consultation with members</a:t>
            </a:r>
          </a:p>
          <a:p>
            <a:r>
              <a:rPr lang="en-GB" sz="3200" dirty="0"/>
              <a:t>Crime is changing</a:t>
            </a:r>
          </a:p>
          <a:p>
            <a:r>
              <a:rPr lang="en-GB" sz="3200" dirty="0"/>
              <a:t>Society is changing</a:t>
            </a:r>
          </a:p>
          <a:p>
            <a:r>
              <a:rPr lang="en-GB" sz="3200" dirty="0"/>
              <a:t>What do we always want to be?</a:t>
            </a:r>
          </a:p>
          <a:p>
            <a:r>
              <a:rPr lang="en-GB" sz="3200" dirty="0"/>
              <a:t>Where and what do we want to be in 2030?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96350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1">
            <a:extLst>
              <a:ext uri="{FF2B5EF4-FFF2-40B4-BE49-F238E27FC236}">
                <a16:creationId xmlns:a16="http://schemas.microsoft.com/office/drawing/2014/main" id="{B04DD263-FE7D-0F0A-045D-F237423B0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444" y="0"/>
            <a:ext cx="9631680" cy="937633"/>
          </a:xfrm>
        </p:spPr>
        <p:txBody>
          <a:bodyPr/>
          <a:lstStyle/>
          <a:p>
            <a:r>
              <a:rPr lang="en-US" b="1" dirty="0"/>
              <a:t>You are Fantastic!</a:t>
            </a:r>
          </a:p>
        </p:txBody>
      </p:sp>
      <p:pic>
        <p:nvPicPr>
          <p:cNvPr id="1028" name="Picture 4" descr="Volunteers build friendships across generations | The Swindonian">
            <a:extLst>
              <a:ext uri="{FF2B5EF4-FFF2-40B4-BE49-F238E27FC236}">
                <a16:creationId xmlns:a16="http://schemas.microsoft.com/office/drawing/2014/main" id="{4C8C34BF-D3D0-499B-F021-AA2E36384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327" y="785191"/>
            <a:ext cx="6156490" cy="528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7929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ysClr val="window" lastClr="FFFFFF"/>
      </a:lt1>
      <a:dk2>
        <a:srgbClr val="44546A"/>
      </a:dk2>
      <a:lt2>
        <a:srgbClr val="E7E6E6"/>
      </a:lt2>
      <a:accent1>
        <a:srgbClr val="00A1A1"/>
      </a:accent1>
      <a:accent2>
        <a:srgbClr val="FFE700"/>
      </a:accent2>
      <a:accent3>
        <a:srgbClr val="C4C4C4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68AEF84-4D33-4458-A068-1A8D40DCCDA9}" vid="{211DA8BF-3437-49C8-AE1B-F077A425FB97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W 40th Anniversary Powerpoint Template  -  Read-Only" id="{4CA6C198-CD5B-4D2B-A05D-D5291D7B46DF}" vid="{BA8C20D4-985B-474D-8F1B-C90F3AC1D9F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5b2ecf0-566a-428b-ad9c-28fac7176d45">
      <Terms xmlns="http://schemas.microsoft.com/office/infopath/2007/PartnerControls"/>
    </lcf76f155ced4ddcb4097134ff3c332f>
    <TaxCatchAll xmlns="e2b4769b-1392-4857-bf80-02d79cea6f9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0D04547551624B846D21AB5BEFB30D" ma:contentTypeVersion="19" ma:contentTypeDescription="Create a new document." ma:contentTypeScope="" ma:versionID="3146c0d05b35d7488edeba889216efa3">
  <xsd:schema xmlns:xsd="http://www.w3.org/2001/XMLSchema" xmlns:xs="http://www.w3.org/2001/XMLSchema" xmlns:p="http://schemas.microsoft.com/office/2006/metadata/properties" xmlns:ns2="e2b4769b-1392-4857-bf80-02d79cea6f97" xmlns:ns3="e5b2ecf0-566a-428b-ad9c-28fac7176d45" targetNamespace="http://schemas.microsoft.com/office/2006/metadata/properties" ma:root="true" ma:fieldsID="5d1474b99beea1293fa5d3731b8450ce" ns2:_="" ns3:_="">
    <xsd:import namespace="e2b4769b-1392-4857-bf80-02d79cea6f97"/>
    <xsd:import namespace="e5b2ecf0-566a-428b-ad9c-28fac7176d4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b4769b-1392-4857-bf80-02d79cea6f9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33ef2028-933f-4936-8acc-7fcbc775c2ad}" ma:internalName="TaxCatchAll" ma:showField="CatchAllData" ma:web="e2b4769b-1392-4857-bf80-02d79cea6f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b2ecf0-566a-428b-ad9c-28fac7176d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cf557935-bc27-486c-858e-925f0b0539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657DC7-635A-4D05-BBB5-197CD0D2CF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2D031B-EA53-44BC-A625-4F48DF6598EC}">
  <ds:schemaRefs>
    <ds:schemaRef ds:uri="e5b2ecf0-566a-428b-ad9c-28fac7176d45"/>
    <ds:schemaRef ds:uri="e2b4769b-1392-4857-bf80-02d79cea6f97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DC17EC6-4641-4351-A001-4F6A16ADBC11}"/>
</file>

<file path=docProps/app.xml><?xml version="1.0" encoding="utf-8"?>
<Properties xmlns="http://schemas.openxmlformats.org/officeDocument/2006/extended-properties" xmlns:vt="http://schemas.openxmlformats.org/officeDocument/2006/docPropsVTypes">
  <Template>Neighbourhood Watch Powerpoint Template 2023.pptx</Template>
  <TotalTime>4</TotalTime>
  <Words>429</Words>
  <Application>Microsoft Office PowerPoint</Application>
  <PresentationFormat>Widescreen</PresentationFormat>
  <Paragraphs>54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1_Office Theme</vt:lpstr>
      <vt:lpstr>Neighbourhood Watch Network Crime and Community Conference </vt:lpstr>
      <vt:lpstr>Neighbourhood Watch as a movement </vt:lpstr>
      <vt:lpstr>5-YEAR STRATEGY (2020 – 2025)</vt:lpstr>
      <vt:lpstr>Neighbourhood Watch campaigns </vt:lpstr>
      <vt:lpstr>2024 Developments and Projects</vt:lpstr>
      <vt:lpstr>Moving forward</vt:lpstr>
      <vt:lpstr>You are Fantastic!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BETTER PLACE TO LIVE</dc:title>
  <dc:creator>Deborah Waller</dc:creator>
  <cp:lastModifiedBy>Ruby Smart</cp:lastModifiedBy>
  <cp:revision>13</cp:revision>
  <cp:lastPrinted>2024-09-20T09:54:51Z</cp:lastPrinted>
  <dcterms:created xsi:type="dcterms:W3CDTF">2023-01-12T15:32:28Z</dcterms:created>
  <dcterms:modified xsi:type="dcterms:W3CDTF">2024-09-20T10:54:31Z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0x010100FC0D04547551624B846D21AB5BEFB30D</vt:lpwstr>
  </property>
  <property fmtid="{D5CDD505-2E9C-101B-9397-08002B2CF9AE}" pid="3" name="MediaServiceImageTags">
    <vt:lpwstr/>
  </property>
</Properties>
</file>